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6" r:id="rId1"/>
  </p:sldMasterIdLst>
  <p:notesMasterIdLst>
    <p:notesMasterId r:id="rId18"/>
  </p:notesMasterIdLst>
  <p:sldIdLst>
    <p:sldId id="256" r:id="rId2"/>
    <p:sldId id="257" r:id="rId3"/>
    <p:sldId id="258" r:id="rId4"/>
    <p:sldId id="259" r:id="rId5"/>
    <p:sldId id="260" r:id="rId6"/>
    <p:sldId id="261" r:id="rId7"/>
    <p:sldId id="262" r:id="rId8"/>
    <p:sldId id="264" r:id="rId9"/>
    <p:sldId id="272" r:id="rId10"/>
    <p:sldId id="266" r:id="rId11"/>
    <p:sldId id="281" r:id="rId12"/>
    <p:sldId id="277" r:id="rId13"/>
    <p:sldId id="280" r:id="rId14"/>
    <p:sldId id="267" r:id="rId15"/>
    <p:sldId id="271"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210D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90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08B3A7-29A2-480B-AA39-7E4F229A8191}"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9EB7C64D-D2DE-4C7C-AF94-126B210F1A90}">
      <dgm:prSet/>
      <dgm:spPr>
        <a:solidFill>
          <a:schemeClr val="tx2">
            <a:lumMod val="50000"/>
            <a:lumOff val="50000"/>
          </a:schemeClr>
        </a:solidFill>
      </dgm:spPr>
      <dgm:t>
        <a:bodyPr/>
        <a:lstStyle/>
        <a:p>
          <a:r>
            <a:rPr lang="en-US" b="1" dirty="0"/>
            <a:t>2. ĐỐI TƯỢNG CHỊU PHÍ</a:t>
          </a:r>
          <a:endParaRPr lang="en-US" dirty="0"/>
        </a:p>
      </dgm:t>
    </dgm:pt>
    <dgm:pt modelId="{2E7273AB-0A71-4FCB-92C0-032EF3E50D86}" type="parTrans" cxnId="{E7A6A39C-A22B-452B-8421-D56F133A85FD}">
      <dgm:prSet/>
      <dgm:spPr/>
      <dgm:t>
        <a:bodyPr/>
        <a:lstStyle/>
        <a:p>
          <a:endParaRPr lang="en-US"/>
        </a:p>
      </dgm:t>
    </dgm:pt>
    <dgm:pt modelId="{468CC73C-9B3B-4005-85A8-D2387C80A8C5}" type="sibTrans" cxnId="{E7A6A39C-A22B-452B-8421-D56F133A85FD}">
      <dgm:prSet/>
      <dgm:spPr/>
      <dgm:t>
        <a:bodyPr/>
        <a:lstStyle/>
        <a:p>
          <a:endParaRPr lang="en-US"/>
        </a:p>
      </dgm:t>
    </dgm:pt>
    <dgm:pt modelId="{64F6EFEC-6D7E-4809-AD24-746E4CD50393}">
      <dgm:prSet/>
      <dgm:spPr>
        <a:solidFill>
          <a:schemeClr val="tx2">
            <a:lumMod val="50000"/>
            <a:lumOff val="50000"/>
          </a:schemeClr>
        </a:solidFill>
      </dgm:spPr>
      <dgm:t>
        <a:bodyPr/>
        <a:lstStyle/>
        <a:p>
          <a:r>
            <a:rPr lang="en-US" b="1" dirty="0"/>
            <a:t>1. TỔNG QUAN VỀ NGHỊ ĐỊNH</a:t>
          </a:r>
        </a:p>
      </dgm:t>
    </dgm:pt>
    <dgm:pt modelId="{095B8E88-A2EF-46D7-8218-DB68BAC97127}" type="sibTrans" cxnId="{F0ADFD0E-5063-4EF7-9A4F-8FFDCE4C5654}">
      <dgm:prSet/>
      <dgm:spPr/>
      <dgm:t>
        <a:bodyPr/>
        <a:lstStyle/>
        <a:p>
          <a:endParaRPr lang="en-US"/>
        </a:p>
      </dgm:t>
    </dgm:pt>
    <dgm:pt modelId="{A8969B83-CA7F-4F68-8B6F-8294EF5E4015}" type="parTrans" cxnId="{F0ADFD0E-5063-4EF7-9A4F-8FFDCE4C5654}">
      <dgm:prSet/>
      <dgm:spPr/>
      <dgm:t>
        <a:bodyPr/>
        <a:lstStyle/>
        <a:p>
          <a:endParaRPr lang="en-US"/>
        </a:p>
      </dgm:t>
    </dgm:pt>
    <dgm:pt modelId="{10F91966-193D-4603-9B05-991C6998CC69}">
      <dgm:prSet/>
      <dgm:spPr>
        <a:solidFill>
          <a:schemeClr val="tx2">
            <a:lumMod val="50000"/>
            <a:lumOff val="50000"/>
          </a:schemeClr>
        </a:solidFill>
      </dgm:spPr>
      <dgm:t>
        <a:bodyPr/>
        <a:lstStyle/>
        <a:p>
          <a:r>
            <a:rPr lang="en-US" b="1" dirty="0"/>
            <a:t>3. QUY ĐỊNH VỀ MỨC THU, THỜI GIAN KÊ KHAI VÀ CÁCH TÍNH PHÍ</a:t>
          </a:r>
        </a:p>
      </dgm:t>
    </dgm:pt>
    <dgm:pt modelId="{416EBF7D-0568-4659-A2B4-70DF39909ACD}" type="parTrans" cxnId="{20E79797-4EC7-4D9F-8D74-8135E0DAF8C3}">
      <dgm:prSet/>
      <dgm:spPr/>
      <dgm:t>
        <a:bodyPr/>
        <a:lstStyle/>
        <a:p>
          <a:endParaRPr lang="en-US"/>
        </a:p>
      </dgm:t>
    </dgm:pt>
    <dgm:pt modelId="{C1AD142F-2A09-4647-8141-B6A445145BE2}" type="sibTrans" cxnId="{20E79797-4EC7-4D9F-8D74-8135E0DAF8C3}">
      <dgm:prSet/>
      <dgm:spPr/>
      <dgm:t>
        <a:bodyPr/>
        <a:lstStyle/>
        <a:p>
          <a:endParaRPr lang="en-US"/>
        </a:p>
      </dgm:t>
    </dgm:pt>
    <dgm:pt modelId="{FDFD7CC1-C04A-4FB2-A3AC-17D06661CF71}">
      <dgm:prSet/>
      <dgm:spPr>
        <a:solidFill>
          <a:schemeClr val="tx2">
            <a:lumMod val="50000"/>
            <a:lumOff val="50000"/>
          </a:schemeClr>
        </a:solidFill>
      </dgm:spPr>
      <dgm:t>
        <a:bodyPr/>
        <a:lstStyle/>
        <a:p>
          <a:r>
            <a:rPr lang="en-US" b="1" dirty="0"/>
            <a:t>4. KÊ KHAI, THẨM ĐỊNH TỜ KHAI VÀ NỘP PHÍ</a:t>
          </a:r>
        </a:p>
      </dgm:t>
    </dgm:pt>
    <dgm:pt modelId="{9096F25B-2754-4AB0-8E70-689CBA25F344}" type="parTrans" cxnId="{B7C6CF24-D3A6-4D0D-8BE5-CD468B268074}">
      <dgm:prSet/>
      <dgm:spPr/>
      <dgm:t>
        <a:bodyPr/>
        <a:lstStyle/>
        <a:p>
          <a:endParaRPr lang="en-US"/>
        </a:p>
      </dgm:t>
    </dgm:pt>
    <dgm:pt modelId="{BF52F94B-55B7-49E5-BEC7-BE1FE3B3F9B1}" type="sibTrans" cxnId="{B7C6CF24-D3A6-4D0D-8BE5-CD468B268074}">
      <dgm:prSet/>
      <dgm:spPr/>
      <dgm:t>
        <a:bodyPr/>
        <a:lstStyle/>
        <a:p>
          <a:endParaRPr lang="en-US"/>
        </a:p>
      </dgm:t>
    </dgm:pt>
    <dgm:pt modelId="{FD59A9AD-FFB0-4C95-B7EF-DF8D0CB3E16B}">
      <dgm:prSet/>
      <dgm:spPr>
        <a:solidFill>
          <a:schemeClr val="tx2">
            <a:lumMod val="50000"/>
            <a:lumOff val="50000"/>
          </a:schemeClr>
        </a:solidFill>
      </dgm:spPr>
      <dgm:t>
        <a:bodyPr/>
        <a:lstStyle/>
        <a:p>
          <a:r>
            <a:rPr lang="en-US" b="1" dirty="0"/>
            <a:t>6. QUẢN LÝ VÀ SỬ DỤNG PHÍ</a:t>
          </a:r>
        </a:p>
      </dgm:t>
    </dgm:pt>
    <dgm:pt modelId="{0AAAD9CB-15A1-4061-9E32-C34B31589B83}" type="parTrans" cxnId="{65BDBA49-FACF-4759-8BE4-08F8D5BFA93C}">
      <dgm:prSet/>
      <dgm:spPr/>
      <dgm:t>
        <a:bodyPr/>
        <a:lstStyle/>
        <a:p>
          <a:endParaRPr lang="en-US"/>
        </a:p>
      </dgm:t>
    </dgm:pt>
    <dgm:pt modelId="{A73529F1-2BD0-44F2-8314-00BDCBC23F87}" type="sibTrans" cxnId="{65BDBA49-FACF-4759-8BE4-08F8D5BFA93C}">
      <dgm:prSet/>
      <dgm:spPr/>
      <dgm:t>
        <a:bodyPr/>
        <a:lstStyle/>
        <a:p>
          <a:endParaRPr lang="en-US"/>
        </a:p>
      </dgm:t>
    </dgm:pt>
    <dgm:pt modelId="{6EE10BE1-8FB3-4D09-82E9-893A194142A8}">
      <dgm:prSet/>
      <dgm:spPr>
        <a:solidFill>
          <a:schemeClr val="tx2">
            <a:lumMod val="50000"/>
            <a:lumOff val="50000"/>
          </a:schemeClr>
        </a:solidFill>
      </dgm:spPr>
      <dgm:t>
        <a:bodyPr/>
        <a:lstStyle/>
        <a:p>
          <a:r>
            <a:rPr lang="en-US" b="1" dirty="0"/>
            <a:t>5. TỔ CHỨC THỰC HIỆN</a:t>
          </a:r>
        </a:p>
      </dgm:t>
    </dgm:pt>
    <dgm:pt modelId="{EA5D30A6-4515-4166-AA5C-00237668E175}" type="parTrans" cxnId="{8E6A7EF9-6B99-4561-9ECE-771E4C452859}">
      <dgm:prSet/>
      <dgm:spPr/>
      <dgm:t>
        <a:bodyPr/>
        <a:lstStyle/>
        <a:p>
          <a:endParaRPr lang="en-US"/>
        </a:p>
      </dgm:t>
    </dgm:pt>
    <dgm:pt modelId="{1A0FB438-B5C7-4EC2-95EC-DF9351F3A08E}" type="sibTrans" cxnId="{8E6A7EF9-6B99-4561-9ECE-771E4C452859}">
      <dgm:prSet/>
      <dgm:spPr/>
      <dgm:t>
        <a:bodyPr/>
        <a:lstStyle/>
        <a:p>
          <a:endParaRPr lang="en-US"/>
        </a:p>
      </dgm:t>
    </dgm:pt>
    <dgm:pt modelId="{AE832D69-292A-42F7-847F-01C193A92844}" type="pres">
      <dgm:prSet presAssocID="{0308B3A7-29A2-480B-AA39-7E4F229A8191}" presName="linear" presStyleCnt="0">
        <dgm:presLayoutVars>
          <dgm:animLvl val="lvl"/>
          <dgm:resizeHandles val="exact"/>
        </dgm:presLayoutVars>
      </dgm:prSet>
      <dgm:spPr/>
    </dgm:pt>
    <dgm:pt modelId="{0308A4B7-C216-460E-BBE6-24B6CCB288A3}" type="pres">
      <dgm:prSet presAssocID="{64F6EFEC-6D7E-4809-AD24-746E4CD50393}" presName="parentText" presStyleLbl="node1" presStyleIdx="0" presStyleCnt="6">
        <dgm:presLayoutVars>
          <dgm:chMax val="0"/>
          <dgm:bulletEnabled val="1"/>
        </dgm:presLayoutVars>
      </dgm:prSet>
      <dgm:spPr/>
    </dgm:pt>
    <dgm:pt modelId="{7D855B47-E744-49C4-813C-17EFE4AF7A9B}" type="pres">
      <dgm:prSet presAssocID="{095B8E88-A2EF-46D7-8218-DB68BAC97127}" presName="spacer" presStyleCnt="0"/>
      <dgm:spPr/>
    </dgm:pt>
    <dgm:pt modelId="{9DA61F15-23A8-4D04-93C0-3303DB607155}" type="pres">
      <dgm:prSet presAssocID="{9EB7C64D-D2DE-4C7C-AF94-126B210F1A90}" presName="parentText" presStyleLbl="node1" presStyleIdx="1" presStyleCnt="6">
        <dgm:presLayoutVars>
          <dgm:chMax val="0"/>
          <dgm:bulletEnabled val="1"/>
        </dgm:presLayoutVars>
      </dgm:prSet>
      <dgm:spPr/>
    </dgm:pt>
    <dgm:pt modelId="{9CCC333B-BBE1-49C6-A38E-CE8DA42B7BC6}" type="pres">
      <dgm:prSet presAssocID="{468CC73C-9B3B-4005-85A8-D2387C80A8C5}" presName="spacer" presStyleCnt="0"/>
      <dgm:spPr/>
    </dgm:pt>
    <dgm:pt modelId="{9D8CA7F9-C2AE-4C0F-B99F-CB99B7A1866D}" type="pres">
      <dgm:prSet presAssocID="{10F91966-193D-4603-9B05-991C6998CC69}" presName="parentText" presStyleLbl="node1" presStyleIdx="2" presStyleCnt="6">
        <dgm:presLayoutVars>
          <dgm:chMax val="0"/>
          <dgm:bulletEnabled val="1"/>
        </dgm:presLayoutVars>
      </dgm:prSet>
      <dgm:spPr/>
    </dgm:pt>
    <dgm:pt modelId="{58FEAE28-A8A7-4A9F-8402-B7947B5F22B2}" type="pres">
      <dgm:prSet presAssocID="{C1AD142F-2A09-4647-8141-B6A445145BE2}" presName="spacer" presStyleCnt="0"/>
      <dgm:spPr/>
    </dgm:pt>
    <dgm:pt modelId="{157B4AA8-4DF4-431D-B55A-6A9587575820}" type="pres">
      <dgm:prSet presAssocID="{FDFD7CC1-C04A-4FB2-A3AC-17D06661CF71}" presName="parentText" presStyleLbl="node1" presStyleIdx="3" presStyleCnt="6">
        <dgm:presLayoutVars>
          <dgm:chMax val="0"/>
          <dgm:bulletEnabled val="1"/>
        </dgm:presLayoutVars>
      </dgm:prSet>
      <dgm:spPr/>
    </dgm:pt>
    <dgm:pt modelId="{5D887524-924D-492B-914F-917EFE84D8BE}" type="pres">
      <dgm:prSet presAssocID="{BF52F94B-55B7-49E5-BEC7-BE1FE3B3F9B1}" presName="spacer" presStyleCnt="0"/>
      <dgm:spPr/>
    </dgm:pt>
    <dgm:pt modelId="{A63C4978-9368-4780-9F0A-2203D6EB53D9}" type="pres">
      <dgm:prSet presAssocID="{6EE10BE1-8FB3-4D09-82E9-893A194142A8}" presName="parentText" presStyleLbl="node1" presStyleIdx="4" presStyleCnt="6">
        <dgm:presLayoutVars>
          <dgm:chMax val="0"/>
          <dgm:bulletEnabled val="1"/>
        </dgm:presLayoutVars>
      </dgm:prSet>
      <dgm:spPr/>
    </dgm:pt>
    <dgm:pt modelId="{43FDC56C-BFFC-47FB-9A00-79B826ABFC74}" type="pres">
      <dgm:prSet presAssocID="{1A0FB438-B5C7-4EC2-95EC-DF9351F3A08E}" presName="spacer" presStyleCnt="0"/>
      <dgm:spPr/>
    </dgm:pt>
    <dgm:pt modelId="{2156ECAB-406B-4A7F-BC1D-05C5012FCA23}" type="pres">
      <dgm:prSet presAssocID="{FD59A9AD-FFB0-4C95-B7EF-DF8D0CB3E16B}" presName="parentText" presStyleLbl="node1" presStyleIdx="5" presStyleCnt="6">
        <dgm:presLayoutVars>
          <dgm:chMax val="0"/>
          <dgm:bulletEnabled val="1"/>
        </dgm:presLayoutVars>
      </dgm:prSet>
      <dgm:spPr/>
    </dgm:pt>
  </dgm:ptLst>
  <dgm:cxnLst>
    <dgm:cxn modelId="{2F8A5101-487F-472D-91AD-4D8AA7AB6F57}" type="presOf" srcId="{64F6EFEC-6D7E-4809-AD24-746E4CD50393}" destId="{0308A4B7-C216-460E-BBE6-24B6CCB288A3}" srcOrd="0" destOrd="0" presId="urn:microsoft.com/office/officeart/2005/8/layout/vList2"/>
    <dgm:cxn modelId="{F0ADFD0E-5063-4EF7-9A4F-8FFDCE4C5654}" srcId="{0308B3A7-29A2-480B-AA39-7E4F229A8191}" destId="{64F6EFEC-6D7E-4809-AD24-746E4CD50393}" srcOrd="0" destOrd="0" parTransId="{A8969B83-CA7F-4F68-8B6F-8294EF5E4015}" sibTransId="{095B8E88-A2EF-46D7-8218-DB68BAC97127}"/>
    <dgm:cxn modelId="{B7C6CF24-D3A6-4D0D-8BE5-CD468B268074}" srcId="{0308B3A7-29A2-480B-AA39-7E4F229A8191}" destId="{FDFD7CC1-C04A-4FB2-A3AC-17D06661CF71}" srcOrd="3" destOrd="0" parTransId="{9096F25B-2754-4AB0-8E70-689CBA25F344}" sibTransId="{BF52F94B-55B7-49E5-BEC7-BE1FE3B3F9B1}"/>
    <dgm:cxn modelId="{DC3C652A-FC5B-4D9D-9E48-73A9BF492882}" type="presOf" srcId="{10F91966-193D-4603-9B05-991C6998CC69}" destId="{9D8CA7F9-C2AE-4C0F-B99F-CB99B7A1866D}" srcOrd="0" destOrd="0" presId="urn:microsoft.com/office/officeart/2005/8/layout/vList2"/>
    <dgm:cxn modelId="{DF97C848-11CB-4B4C-B313-C7155EFBF8A6}" type="presOf" srcId="{0308B3A7-29A2-480B-AA39-7E4F229A8191}" destId="{AE832D69-292A-42F7-847F-01C193A92844}" srcOrd="0" destOrd="0" presId="urn:microsoft.com/office/officeart/2005/8/layout/vList2"/>
    <dgm:cxn modelId="{65BDBA49-FACF-4759-8BE4-08F8D5BFA93C}" srcId="{0308B3A7-29A2-480B-AA39-7E4F229A8191}" destId="{FD59A9AD-FFB0-4C95-B7EF-DF8D0CB3E16B}" srcOrd="5" destOrd="0" parTransId="{0AAAD9CB-15A1-4061-9E32-C34B31589B83}" sibTransId="{A73529F1-2BD0-44F2-8314-00BDCBC23F87}"/>
    <dgm:cxn modelId="{15F3CA53-B0B5-4F55-A9CC-8C806AC18587}" type="presOf" srcId="{FD59A9AD-FFB0-4C95-B7EF-DF8D0CB3E16B}" destId="{2156ECAB-406B-4A7F-BC1D-05C5012FCA23}" srcOrd="0" destOrd="0" presId="urn:microsoft.com/office/officeart/2005/8/layout/vList2"/>
    <dgm:cxn modelId="{20120656-D8C8-447E-B888-D7F05D8F4E9E}" type="presOf" srcId="{6EE10BE1-8FB3-4D09-82E9-893A194142A8}" destId="{A63C4978-9368-4780-9F0A-2203D6EB53D9}" srcOrd="0" destOrd="0" presId="urn:microsoft.com/office/officeart/2005/8/layout/vList2"/>
    <dgm:cxn modelId="{0707FC8B-C2BC-42EE-AB11-349B1038DB76}" type="presOf" srcId="{9EB7C64D-D2DE-4C7C-AF94-126B210F1A90}" destId="{9DA61F15-23A8-4D04-93C0-3303DB607155}" srcOrd="0" destOrd="0" presId="urn:microsoft.com/office/officeart/2005/8/layout/vList2"/>
    <dgm:cxn modelId="{20E79797-4EC7-4D9F-8D74-8135E0DAF8C3}" srcId="{0308B3A7-29A2-480B-AA39-7E4F229A8191}" destId="{10F91966-193D-4603-9B05-991C6998CC69}" srcOrd="2" destOrd="0" parTransId="{416EBF7D-0568-4659-A2B4-70DF39909ACD}" sibTransId="{C1AD142F-2A09-4647-8141-B6A445145BE2}"/>
    <dgm:cxn modelId="{E7A6A39C-A22B-452B-8421-D56F133A85FD}" srcId="{0308B3A7-29A2-480B-AA39-7E4F229A8191}" destId="{9EB7C64D-D2DE-4C7C-AF94-126B210F1A90}" srcOrd="1" destOrd="0" parTransId="{2E7273AB-0A71-4FCB-92C0-032EF3E50D86}" sibTransId="{468CC73C-9B3B-4005-85A8-D2387C80A8C5}"/>
    <dgm:cxn modelId="{9A09A3F5-A72E-48DD-9EB7-DFE675262EE2}" type="presOf" srcId="{FDFD7CC1-C04A-4FB2-A3AC-17D06661CF71}" destId="{157B4AA8-4DF4-431D-B55A-6A9587575820}" srcOrd="0" destOrd="0" presId="urn:microsoft.com/office/officeart/2005/8/layout/vList2"/>
    <dgm:cxn modelId="{8E6A7EF9-6B99-4561-9ECE-771E4C452859}" srcId="{0308B3A7-29A2-480B-AA39-7E4F229A8191}" destId="{6EE10BE1-8FB3-4D09-82E9-893A194142A8}" srcOrd="4" destOrd="0" parTransId="{EA5D30A6-4515-4166-AA5C-00237668E175}" sibTransId="{1A0FB438-B5C7-4EC2-95EC-DF9351F3A08E}"/>
    <dgm:cxn modelId="{8C9FCFEC-DEAC-4E4A-B922-08DAA07EC5F3}" type="presParOf" srcId="{AE832D69-292A-42F7-847F-01C193A92844}" destId="{0308A4B7-C216-460E-BBE6-24B6CCB288A3}" srcOrd="0" destOrd="0" presId="urn:microsoft.com/office/officeart/2005/8/layout/vList2"/>
    <dgm:cxn modelId="{2B983640-1D0D-4CD6-BCD3-6B50FBF66E15}" type="presParOf" srcId="{AE832D69-292A-42F7-847F-01C193A92844}" destId="{7D855B47-E744-49C4-813C-17EFE4AF7A9B}" srcOrd="1" destOrd="0" presId="urn:microsoft.com/office/officeart/2005/8/layout/vList2"/>
    <dgm:cxn modelId="{1817FDE2-E494-446D-88E9-3EFC4CCC56A3}" type="presParOf" srcId="{AE832D69-292A-42F7-847F-01C193A92844}" destId="{9DA61F15-23A8-4D04-93C0-3303DB607155}" srcOrd="2" destOrd="0" presId="urn:microsoft.com/office/officeart/2005/8/layout/vList2"/>
    <dgm:cxn modelId="{7237476A-B95E-4D9C-A4E3-EAC68D44E792}" type="presParOf" srcId="{AE832D69-292A-42F7-847F-01C193A92844}" destId="{9CCC333B-BBE1-49C6-A38E-CE8DA42B7BC6}" srcOrd="3" destOrd="0" presId="urn:microsoft.com/office/officeart/2005/8/layout/vList2"/>
    <dgm:cxn modelId="{3457DD82-EE58-44E1-84E0-331A7D9C9DB4}" type="presParOf" srcId="{AE832D69-292A-42F7-847F-01C193A92844}" destId="{9D8CA7F9-C2AE-4C0F-B99F-CB99B7A1866D}" srcOrd="4" destOrd="0" presId="urn:microsoft.com/office/officeart/2005/8/layout/vList2"/>
    <dgm:cxn modelId="{F563CFED-419C-4D4F-B410-8EDEF4A71F91}" type="presParOf" srcId="{AE832D69-292A-42F7-847F-01C193A92844}" destId="{58FEAE28-A8A7-4A9F-8402-B7947B5F22B2}" srcOrd="5" destOrd="0" presId="urn:microsoft.com/office/officeart/2005/8/layout/vList2"/>
    <dgm:cxn modelId="{360797D3-4696-4C7B-A282-6537EEA64D67}" type="presParOf" srcId="{AE832D69-292A-42F7-847F-01C193A92844}" destId="{157B4AA8-4DF4-431D-B55A-6A9587575820}" srcOrd="6" destOrd="0" presId="urn:microsoft.com/office/officeart/2005/8/layout/vList2"/>
    <dgm:cxn modelId="{10B21D7C-2A9D-48CB-AD61-5D4E48DDE0A7}" type="presParOf" srcId="{AE832D69-292A-42F7-847F-01C193A92844}" destId="{5D887524-924D-492B-914F-917EFE84D8BE}" srcOrd="7" destOrd="0" presId="urn:microsoft.com/office/officeart/2005/8/layout/vList2"/>
    <dgm:cxn modelId="{4CA110CD-A56D-4522-BBB6-7C84A1752A76}" type="presParOf" srcId="{AE832D69-292A-42F7-847F-01C193A92844}" destId="{A63C4978-9368-4780-9F0A-2203D6EB53D9}" srcOrd="8" destOrd="0" presId="urn:microsoft.com/office/officeart/2005/8/layout/vList2"/>
    <dgm:cxn modelId="{D26BFB51-E079-454F-A1E2-FCAB56C1C631}" type="presParOf" srcId="{AE832D69-292A-42F7-847F-01C193A92844}" destId="{43FDC56C-BFFC-47FB-9A00-79B826ABFC74}" srcOrd="9" destOrd="0" presId="urn:microsoft.com/office/officeart/2005/8/layout/vList2"/>
    <dgm:cxn modelId="{A8D06DF6-212C-4F5F-8991-C1C863063EB2}" type="presParOf" srcId="{AE832D69-292A-42F7-847F-01C193A92844}" destId="{2156ECAB-406B-4A7F-BC1D-05C5012FCA23}"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8BB213-D7C8-4BD8-BE49-05D8E62E095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D1376CB-6A28-4277-8B1E-4BBA4B032EE8}">
      <dgm:prSet phldrT="[Text]" custT="1"/>
      <dgm:spPr/>
      <dgm:t>
        <a:bodyPr/>
        <a:lstStyle/>
        <a:p>
          <a:r>
            <a:rPr lang="en-US" sz="2000" b="1" dirty="0"/>
            <a:t>CHƯƠNG 1</a:t>
          </a:r>
        </a:p>
      </dgm:t>
    </dgm:pt>
    <dgm:pt modelId="{DA2DB206-8747-45A0-91DB-5791A81CE0A0}" type="parTrans" cxnId="{CAE7610E-E6D9-4E89-AF50-BE9453F51032}">
      <dgm:prSet/>
      <dgm:spPr/>
      <dgm:t>
        <a:bodyPr/>
        <a:lstStyle/>
        <a:p>
          <a:endParaRPr lang="en-US" sz="2000"/>
        </a:p>
      </dgm:t>
    </dgm:pt>
    <dgm:pt modelId="{E738B74D-801D-44A2-BC0E-B22701B24850}" type="sibTrans" cxnId="{CAE7610E-E6D9-4E89-AF50-BE9453F51032}">
      <dgm:prSet/>
      <dgm:spPr/>
      <dgm:t>
        <a:bodyPr/>
        <a:lstStyle/>
        <a:p>
          <a:endParaRPr lang="en-US" sz="2000"/>
        </a:p>
      </dgm:t>
    </dgm:pt>
    <dgm:pt modelId="{D6CACC40-9679-4CE4-A964-AF86D00B0FCF}">
      <dgm:prSet phldrT="[Text]" custT="1"/>
      <dgm:spPr/>
      <dgm:t>
        <a:bodyPr/>
        <a:lstStyle/>
        <a:p>
          <a:pPr algn="just"/>
          <a:r>
            <a:rPr lang="en-US" sz="2400" dirty="0">
              <a:solidFill>
                <a:srgbClr val="0033CC"/>
              </a:solidFill>
            </a:rPr>
            <a:t>4 </a:t>
          </a:r>
          <a:r>
            <a:rPr lang="en-US" sz="2400" dirty="0" err="1">
              <a:solidFill>
                <a:srgbClr val="0033CC"/>
              </a:solidFill>
            </a:rPr>
            <a:t>Điều</a:t>
          </a:r>
          <a:r>
            <a:rPr lang="en-US" sz="2400" dirty="0">
              <a:solidFill>
                <a:srgbClr val="0033CC"/>
              </a:solidFill>
            </a:rPr>
            <a:t> (</a:t>
          </a:r>
          <a:r>
            <a:rPr lang="en-US" sz="2400" dirty="0" err="1">
              <a:solidFill>
                <a:srgbClr val="0033CC"/>
              </a:solidFill>
            </a:rPr>
            <a:t>điều</a:t>
          </a:r>
          <a:r>
            <a:rPr lang="en-US" sz="2400" dirty="0">
              <a:solidFill>
                <a:srgbClr val="0033CC"/>
              </a:solidFill>
            </a:rPr>
            <a:t> 1 – </a:t>
          </a:r>
          <a:r>
            <a:rPr lang="en-US" sz="2400" dirty="0" err="1">
              <a:solidFill>
                <a:srgbClr val="0033CC"/>
              </a:solidFill>
            </a:rPr>
            <a:t>điều</a:t>
          </a:r>
          <a:r>
            <a:rPr lang="en-US" sz="2400" dirty="0">
              <a:solidFill>
                <a:srgbClr val="0033CC"/>
              </a:solidFill>
            </a:rPr>
            <a:t>  4): Quy </a:t>
          </a:r>
          <a:r>
            <a:rPr lang="en-US" sz="2400" dirty="0" err="1">
              <a:solidFill>
                <a:srgbClr val="0033CC"/>
              </a:solidFill>
            </a:rPr>
            <a:t>định</a:t>
          </a:r>
          <a:r>
            <a:rPr lang="en-US" sz="2400" dirty="0">
              <a:solidFill>
                <a:srgbClr val="0033CC"/>
              </a:solidFill>
            </a:rPr>
            <a:t> </a:t>
          </a:r>
          <a:r>
            <a:rPr lang="en-US" sz="2400" dirty="0" err="1">
              <a:solidFill>
                <a:srgbClr val="0033CC"/>
              </a:solidFill>
            </a:rPr>
            <a:t>chung</a:t>
          </a:r>
          <a:endParaRPr lang="en-US" sz="2400" dirty="0">
            <a:solidFill>
              <a:srgbClr val="0033CC"/>
            </a:solidFill>
          </a:endParaRPr>
        </a:p>
      </dgm:t>
    </dgm:pt>
    <dgm:pt modelId="{184F4152-8A37-400C-ABD7-DCF627D8452D}" type="parTrans" cxnId="{EE13F610-F396-452B-BCDD-E21462EF36DD}">
      <dgm:prSet/>
      <dgm:spPr/>
      <dgm:t>
        <a:bodyPr/>
        <a:lstStyle/>
        <a:p>
          <a:endParaRPr lang="en-US" sz="2000"/>
        </a:p>
      </dgm:t>
    </dgm:pt>
    <dgm:pt modelId="{FF7D7FFD-FF66-4AAA-8FC1-F4F4993F5773}" type="sibTrans" cxnId="{EE13F610-F396-452B-BCDD-E21462EF36DD}">
      <dgm:prSet/>
      <dgm:spPr/>
      <dgm:t>
        <a:bodyPr/>
        <a:lstStyle/>
        <a:p>
          <a:endParaRPr lang="en-US" sz="2000"/>
        </a:p>
      </dgm:t>
    </dgm:pt>
    <dgm:pt modelId="{E47B88D1-669F-454C-90E6-5F2428457B73}">
      <dgm:prSet phldrT="[Text]" custT="1"/>
      <dgm:spPr/>
      <dgm:t>
        <a:bodyPr/>
        <a:lstStyle/>
        <a:p>
          <a:r>
            <a:rPr lang="en-US" sz="2000" b="1" dirty="0"/>
            <a:t>CHƯƠNG 2</a:t>
          </a:r>
        </a:p>
      </dgm:t>
    </dgm:pt>
    <dgm:pt modelId="{79D4470D-C2FB-4B44-9B7F-7CB12C1673D7}" type="parTrans" cxnId="{080BA794-6C9F-4D0A-9F7E-8516F4606D7D}">
      <dgm:prSet/>
      <dgm:spPr/>
      <dgm:t>
        <a:bodyPr/>
        <a:lstStyle/>
        <a:p>
          <a:endParaRPr lang="en-US" sz="2000"/>
        </a:p>
      </dgm:t>
    </dgm:pt>
    <dgm:pt modelId="{3555D405-6216-4A14-98E7-891E7C2807AF}" type="sibTrans" cxnId="{080BA794-6C9F-4D0A-9F7E-8516F4606D7D}">
      <dgm:prSet/>
      <dgm:spPr/>
      <dgm:t>
        <a:bodyPr/>
        <a:lstStyle/>
        <a:p>
          <a:endParaRPr lang="en-US" sz="2000"/>
        </a:p>
      </dgm:t>
    </dgm:pt>
    <dgm:pt modelId="{2A9D0A60-6E4E-4319-8C5C-BF21C4998C3C}">
      <dgm:prSet phldrT="[Text]" custT="1"/>
      <dgm:spPr/>
      <dgm:t>
        <a:bodyPr/>
        <a:lstStyle/>
        <a:p>
          <a:pPr marL="228600" lvl="1" indent="-228600" algn="just" defTabSz="1066800">
            <a:lnSpc>
              <a:spcPct val="90000"/>
            </a:lnSpc>
            <a:spcBef>
              <a:spcPct val="0"/>
            </a:spcBef>
            <a:spcAft>
              <a:spcPct val="15000"/>
            </a:spcAft>
            <a:buChar char="•"/>
          </a:pPr>
          <a:r>
            <a:rPr lang="vi-VN" sz="2300" kern="1200" dirty="0">
              <a:solidFill>
                <a:srgbClr val="0033CC"/>
              </a:solidFill>
              <a:latin typeface="Aptos" panose="02110004020202020204"/>
              <a:ea typeface="+mn-ea"/>
              <a:cs typeface="+mn-cs"/>
            </a:rPr>
            <a:t>4 </a:t>
          </a:r>
          <a:r>
            <a:rPr lang="en-US" sz="2300" kern="1200" dirty="0">
              <a:solidFill>
                <a:srgbClr val="0033CC"/>
              </a:solidFill>
              <a:latin typeface="Aptos" panose="02110004020202020204"/>
              <a:ea typeface="+mn-ea"/>
              <a:cs typeface="+mn-cs"/>
            </a:rPr>
            <a:t>Đ</a:t>
          </a:r>
          <a:r>
            <a:rPr lang="vi-VN" sz="2300" kern="1200" dirty="0">
              <a:solidFill>
                <a:srgbClr val="0033CC"/>
              </a:solidFill>
              <a:latin typeface="Aptos" panose="02110004020202020204"/>
              <a:ea typeface="+mn-ea"/>
              <a:cs typeface="+mn-cs"/>
            </a:rPr>
            <a:t>iều (điều 5 – điều 8): Quy định về phương pháp tính phí, mức thu phí, kê khai, thẩm định tờ khai, nộp phí, quản lý và sử dụng phí.</a:t>
          </a:r>
          <a:endParaRPr lang="en-US" sz="2300" kern="1200" dirty="0">
            <a:solidFill>
              <a:srgbClr val="0033CC"/>
            </a:solidFill>
            <a:latin typeface="Aptos" panose="02110004020202020204"/>
            <a:ea typeface="+mn-ea"/>
            <a:cs typeface="+mn-cs"/>
          </a:endParaRPr>
        </a:p>
      </dgm:t>
    </dgm:pt>
    <dgm:pt modelId="{EB93AB2E-6C68-42E3-B9AC-36E51A579371}" type="parTrans" cxnId="{5AA33F8F-583B-41EE-994B-356485F8FDA2}">
      <dgm:prSet/>
      <dgm:spPr/>
      <dgm:t>
        <a:bodyPr/>
        <a:lstStyle/>
        <a:p>
          <a:endParaRPr lang="en-US" sz="2000"/>
        </a:p>
      </dgm:t>
    </dgm:pt>
    <dgm:pt modelId="{12D3535F-4DBB-4148-B8D2-A3B7B2AE4F47}" type="sibTrans" cxnId="{5AA33F8F-583B-41EE-994B-356485F8FDA2}">
      <dgm:prSet/>
      <dgm:spPr/>
      <dgm:t>
        <a:bodyPr/>
        <a:lstStyle/>
        <a:p>
          <a:endParaRPr lang="en-US" sz="2000"/>
        </a:p>
      </dgm:t>
    </dgm:pt>
    <dgm:pt modelId="{E4DF6EC9-0FB4-4F52-A389-03690CF83405}">
      <dgm:prSet phldrT="[Text]" custT="1"/>
      <dgm:spPr/>
      <dgm:t>
        <a:bodyPr/>
        <a:lstStyle/>
        <a:p>
          <a:pPr algn="just"/>
          <a:r>
            <a:rPr lang="en-US" sz="2400" kern="1200" dirty="0">
              <a:solidFill>
                <a:srgbClr val="0033CC"/>
              </a:solidFill>
              <a:latin typeface="Aptos" panose="02110004020202020204"/>
              <a:ea typeface="+mn-ea"/>
              <a:cs typeface="+mn-cs"/>
            </a:rPr>
            <a:t>2 </a:t>
          </a:r>
          <a:r>
            <a:rPr lang="en-US" sz="2400" kern="1200" dirty="0" err="1">
              <a:solidFill>
                <a:srgbClr val="0033CC"/>
              </a:solidFill>
              <a:latin typeface="Aptos" panose="02110004020202020204"/>
              <a:ea typeface="+mn-ea"/>
              <a:cs typeface="+mn-cs"/>
            </a:rPr>
            <a:t>Điều</a:t>
          </a:r>
          <a:r>
            <a:rPr lang="en-US" sz="2400" kern="1200" dirty="0">
              <a:solidFill>
                <a:srgbClr val="0033CC"/>
              </a:solidFill>
              <a:latin typeface="Aptos" panose="02110004020202020204"/>
              <a:ea typeface="+mn-ea"/>
              <a:cs typeface="+mn-cs"/>
            </a:rPr>
            <a:t> (</a:t>
          </a:r>
          <a:r>
            <a:rPr lang="en-US" sz="2400" kern="1200" dirty="0" err="1">
              <a:solidFill>
                <a:srgbClr val="0033CC"/>
              </a:solidFill>
              <a:latin typeface="Aptos" panose="02110004020202020204"/>
              <a:ea typeface="+mn-ea"/>
              <a:cs typeface="+mn-cs"/>
            </a:rPr>
            <a:t>điều</a:t>
          </a:r>
          <a:r>
            <a:rPr lang="en-US" sz="2400" kern="1200" dirty="0">
              <a:solidFill>
                <a:srgbClr val="0033CC"/>
              </a:solidFill>
              <a:latin typeface="Aptos" panose="02110004020202020204"/>
              <a:ea typeface="+mn-ea"/>
              <a:cs typeface="+mn-cs"/>
            </a:rPr>
            <a:t> 9 - </a:t>
          </a:r>
          <a:r>
            <a:rPr lang="en-US" sz="2400" kern="1200" dirty="0" err="1">
              <a:solidFill>
                <a:srgbClr val="0033CC"/>
              </a:solidFill>
              <a:latin typeface="Aptos" panose="02110004020202020204"/>
              <a:ea typeface="+mn-ea"/>
              <a:cs typeface="+mn-cs"/>
            </a:rPr>
            <a:t>điều</a:t>
          </a:r>
          <a:r>
            <a:rPr lang="en-US" sz="2400" kern="1200" dirty="0">
              <a:solidFill>
                <a:srgbClr val="0033CC"/>
              </a:solidFill>
              <a:latin typeface="Aptos" panose="02110004020202020204"/>
              <a:ea typeface="+mn-ea"/>
              <a:cs typeface="+mn-cs"/>
            </a:rPr>
            <a:t> 10): </a:t>
          </a:r>
          <a:r>
            <a:rPr lang="en-US" sz="2400" kern="1200" dirty="0" err="1">
              <a:solidFill>
                <a:srgbClr val="0033CC"/>
              </a:solidFill>
              <a:latin typeface="Aptos" panose="02110004020202020204"/>
              <a:ea typeface="+mn-ea"/>
              <a:cs typeface="+mn-cs"/>
            </a:rPr>
            <a:t>Điều</a:t>
          </a:r>
          <a:r>
            <a:rPr lang="en-US" sz="2400" kern="1200" dirty="0">
              <a:solidFill>
                <a:srgbClr val="0033CC"/>
              </a:solidFill>
              <a:latin typeface="Aptos" panose="02110004020202020204"/>
              <a:ea typeface="+mn-ea"/>
              <a:cs typeface="+mn-cs"/>
            </a:rPr>
            <a:t> </a:t>
          </a:r>
          <a:r>
            <a:rPr lang="en-US" sz="2400" kern="1200" dirty="0" err="1">
              <a:solidFill>
                <a:srgbClr val="0033CC"/>
              </a:solidFill>
              <a:latin typeface="Aptos" panose="02110004020202020204"/>
              <a:ea typeface="+mn-ea"/>
              <a:cs typeface="+mn-cs"/>
            </a:rPr>
            <a:t>khoản</a:t>
          </a:r>
          <a:r>
            <a:rPr lang="en-US" sz="2400" kern="1200" dirty="0">
              <a:solidFill>
                <a:srgbClr val="0033CC"/>
              </a:solidFill>
              <a:latin typeface="Aptos" panose="02110004020202020204"/>
              <a:ea typeface="+mn-ea"/>
              <a:cs typeface="+mn-cs"/>
            </a:rPr>
            <a:t> </a:t>
          </a:r>
          <a:r>
            <a:rPr lang="en-US" sz="2400" kern="1200" dirty="0" err="1">
              <a:solidFill>
                <a:srgbClr val="0033CC"/>
              </a:solidFill>
              <a:latin typeface="Aptos" panose="02110004020202020204"/>
              <a:ea typeface="+mn-ea"/>
              <a:cs typeface="+mn-cs"/>
            </a:rPr>
            <a:t>thi</a:t>
          </a:r>
          <a:r>
            <a:rPr lang="en-US" sz="2400" kern="1200" dirty="0">
              <a:solidFill>
                <a:srgbClr val="0033CC"/>
              </a:solidFill>
              <a:latin typeface="Aptos" panose="02110004020202020204"/>
              <a:ea typeface="+mn-ea"/>
              <a:cs typeface="+mn-cs"/>
            </a:rPr>
            <a:t> </a:t>
          </a:r>
          <a:r>
            <a:rPr lang="en-US" sz="2400" kern="1200" dirty="0" err="1">
              <a:solidFill>
                <a:srgbClr val="0033CC"/>
              </a:solidFill>
              <a:latin typeface="Aptos" panose="02110004020202020204"/>
              <a:ea typeface="+mn-ea"/>
              <a:cs typeface="+mn-cs"/>
            </a:rPr>
            <a:t>hành</a:t>
          </a:r>
          <a:r>
            <a:rPr lang="en-US" sz="2400" kern="1200" dirty="0">
              <a:solidFill>
                <a:srgbClr val="0033CC"/>
              </a:solidFill>
              <a:latin typeface="Aptos" panose="02110004020202020204"/>
              <a:ea typeface="+mn-ea"/>
              <a:cs typeface="+mn-cs"/>
            </a:rPr>
            <a:t> </a:t>
          </a:r>
        </a:p>
      </dgm:t>
    </dgm:pt>
    <dgm:pt modelId="{89A68B8B-15DD-467D-8258-C30BFB300FFE}" type="parTrans" cxnId="{3FB72D31-9A8F-4235-9159-377019E6D2B1}">
      <dgm:prSet/>
      <dgm:spPr/>
      <dgm:t>
        <a:bodyPr/>
        <a:lstStyle/>
        <a:p>
          <a:endParaRPr lang="en-US" sz="2000"/>
        </a:p>
      </dgm:t>
    </dgm:pt>
    <dgm:pt modelId="{5CE49E0A-40FD-4A1E-8022-B342AC9264E1}" type="sibTrans" cxnId="{3FB72D31-9A8F-4235-9159-377019E6D2B1}">
      <dgm:prSet/>
      <dgm:spPr/>
      <dgm:t>
        <a:bodyPr/>
        <a:lstStyle/>
        <a:p>
          <a:endParaRPr lang="en-US" sz="2000"/>
        </a:p>
      </dgm:t>
    </dgm:pt>
    <dgm:pt modelId="{1C2166D5-8596-4959-B6E9-46CB71999326}">
      <dgm:prSet custT="1"/>
      <dgm:spPr/>
      <dgm:t>
        <a:bodyPr/>
        <a:lstStyle/>
        <a:p>
          <a:pPr marL="228600" lvl="1" indent="0" algn="l" defTabSz="889000">
            <a:lnSpc>
              <a:spcPct val="90000"/>
            </a:lnSpc>
            <a:spcBef>
              <a:spcPct val="0"/>
            </a:spcBef>
            <a:spcAft>
              <a:spcPct val="15000"/>
            </a:spcAft>
          </a:pPr>
          <a:endParaRPr lang="en-US" sz="2000" kern="1200" dirty="0"/>
        </a:p>
      </dgm:t>
    </dgm:pt>
    <dgm:pt modelId="{076D5DAF-66AF-49CF-B87B-B007218851DB}" type="parTrans" cxnId="{024DAAF7-093E-4FD2-97F5-209008AAD77A}">
      <dgm:prSet/>
      <dgm:spPr/>
      <dgm:t>
        <a:bodyPr/>
        <a:lstStyle/>
        <a:p>
          <a:endParaRPr lang="en-US" sz="2000"/>
        </a:p>
      </dgm:t>
    </dgm:pt>
    <dgm:pt modelId="{97794A19-C2F8-4384-9483-7859224C9A66}" type="sibTrans" cxnId="{024DAAF7-093E-4FD2-97F5-209008AAD77A}">
      <dgm:prSet/>
      <dgm:spPr/>
      <dgm:t>
        <a:bodyPr/>
        <a:lstStyle/>
        <a:p>
          <a:endParaRPr lang="en-US" sz="2000"/>
        </a:p>
      </dgm:t>
    </dgm:pt>
    <dgm:pt modelId="{CA169C9A-A8B0-422F-9A90-8CD5E2949E57}">
      <dgm:prSet phldrT="[Text]" custT="1"/>
      <dgm:spPr/>
      <dgm:t>
        <a:bodyPr/>
        <a:lstStyle/>
        <a:p>
          <a:r>
            <a:rPr lang="en-US" sz="2000" b="1" dirty="0"/>
            <a:t>CHƯƠNG 3</a:t>
          </a:r>
        </a:p>
      </dgm:t>
    </dgm:pt>
    <dgm:pt modelId="{90A15F7B-657E-4FDF-948F-D91B5F970036}" type="sibTrans" cxnId="{A73BD12C-4EEC-4B5F-8880-F1B8069A83EC}">
      <dgm:prSet/>
      <dgm:spPr/>
      <dgm:t>
        <a:bodyPr/>
        <a:lstStyle/>
        <a:p>
          <a:endParaRPr lang="en-US" sz="2000"/>
        </a:p>
      </dgm:t>
    </dgm:pt>
    <dgm:pt modelId="{AAC857B9-9791-49A1-9A0D-955F40723391}" type="parTrans" cxnId="{A73BD12C-4EEC-4B5F-8880-F1B8069A83EC}">
      <dgm:prSet/>
      <dgm:spPr/>
      <dgm:t>
        <a:bodyPr/>
        <a:lstStyle/>
        <a:p>
          <a:endParaRPr lang="en-US" sz="2000"/>
        </a:p>
      </dgm:t>
    </dgm:pt>
    <dgm:pt modelId="{20C977C7-1CDC-4BED-8458-0C3B19405306}">
      <dgm:prSet phldrT="[Text]" custT="1"/>
      <dgm:spPr/>
      <dgm:t>
        <a:bodyPr/>
        <a:lstStyle/>
        <a:p>
          <a:pPr marL="228600" lvl="1" indent="0" algn="l" defTabSz="889000">
            <a:lnSpc>
              <a:spcPct val="90000"/>
            </a:lnSpc>
            <a:spcBef>
              <a:spcPct val="0"/>
            </a:spcBef>
            <a:spcAft>
              <a:spcPct val="15000"/>
            </a:spcAft>
          </a:pPr>
          <a:endParaRPr lang="en-US" sz="2000" kern="1200" dirty="0"/>
        </a:p>
      </dgm:t>
    </dgm:pt>
    <dgm:pt modelId="{8450BDF0-D4A4-4A12-9C10-3489E0DF9773}" type="parTrans" cxnId="{95613E82-EF35-4D6A-AA59-54F28324F855}">
      <dgm:prSet/>
      <dgm:spPr/>
      <dgm:t>
        <a:bodyPr/>
        <a:lstStyle/>
        <a:p>
          <a:endParaRPr lang="en-US"/>
        </a:p>
      </dgm:t>
    </dgm:pt>
    <dgm:pt modelId="{AE27AEDC-6FB4-403B-8927-A0C07C9E79E7}" type="sibTrans" cxnId="{95613E82-EF35-4D6A-AA59-54F28324F855}">
      <dgm:prSet/>
      <dgm:spPr/>
      <dgm:t>
        <a:bodyPr/>
        <a:lstStyle/>
        <a:p>
          <a:endParaRPr lang="en-US"/>
        </a:p>
      </dgm:t>
    </dgm:pt>
    <dgm:pt modelId="{F650706F-F769-487D-8E14-781A49F0BEC1}" type="pres">
      <dgm:prSet presAssocID="{BC8BB213-D7C8-4BD8-BE49-05D8E62E0956}" presName="Name0" presStyleCnt="0">
        <dgm:presLayoutVars>
          <dgm:dir/>
          <dgm:animLvl val="lvl"/>
          <dgm:resizeHandles val="exact"/>
        </dgm:presLayoutVars>
      </dgm:prSet>
      <dgm:spPr/>
    </dgm:pt>
    <dgm:pt modelId="{74AE8F89-DEA0-4D4A-BF6B-7F9FCB81E2C7}" type="pres">
      <dgm:prSet presAssocID="{AD1376CB-6A28-4277-8B1E-4BBA4B032EE8}" presName="linNode" presStyleCnt="0"/>
      <dgm:spPr/>
    </dgm:pt>
    <dgm:pt modelId="{CB791A0A-B9CB-47EE-86AD-490AAB226F8D}" type="pres">
      <dgm:prSet presAssocID="{AD1376CB-6A28-4277-8B1E-4BBA4B032EE8}" presName="parentText" presStyleLbl="node1" presStyleIdx="0" presStyleCnt="3" custScaleX="51861">
        <dgm:presLayoutVars>
          <dgm:chMax val="1"/>
          <dgm:bulletEnabled val="1"/>
        </dgm:presLayoutVars>
      </dgm:prSet>
      <dgm:spPr/>
    </dgm:pt>
    <dgm:pt modelId="{E9E1D9F4-F013-4F4B-B0A1-0AC8209B07F5}" type="pres">
      <dgm:prSet presAssocID="{AD1376CB-6A28-4277-8B1E-4BBA4B032EE8}" presName="descendantText" presStyleLbl="alignAccFollowNode1" presStyleIdx="0" presStyleCnt="3">
        <dgm:presLayoutVars>
          <dgm:bulletEnabled val="1"/>
        </dgm:presLayoutVars>
      </dgm:prSet>
      <dgm:spPr/>
    </dgm:pt>
    <dgm:pt modelId="{72D77DC4-5E03-415C-9CEE-6F145D1883C7}" type="pres">
      <dgm:prSet presAssocID="{E738B74D-801D-44A2-BC0E-B22701B24850}" presName="sp" presStyleCnt="0"/>
      <dgm:spPr/>
    </dgm:pt>
    <dgm:pt modelId="{A13FA2EB-A651-460A-B85F-9F9826BE6CC5}" type="pres">
      <dgm:prSet presAssocID="{E47B88D1-669F-454C-90E6-5F2428457B73}" presName="linNode" presStyleCnt="0"/>
      <dgm:spPr/>
    </dgm:pt>
    <dgm:pt modelId="{355C10FB-2071-4BE9-A38A-A504F50A6FA1}" type="pres">
      <dgm:prSet presAssocID="{E47B88D1-669F-454C-90E6-5F2428457B73}" presName="parentText" presStyleLbl="node1" presStyleIdx="1" presStyleCnt="3" custScaleX="51045">
        <dgm:presLayoutVars>
          <dgm:chMax val="1"/>
          <dgm:bulletEnabled val="1"/>
        </dgm:presLayoutVars>
      </dgm:prSet>
      <dgm:spPr/>
    </dgm:pt>
    <dgm:pt modelId="{F6A5C296-C1CE-46D6-AA9B-10490F7AEB52}" type="pres">
      <dgm:prSet presAssocID="{E47B88D1-669F-454C-90E6-5F2428457B73}" presName="descendantText" presStyleLbl="alignAccFollowNode1" presStyleIdx="1" presStyleCnt="3" custScaleY="134664">
        <dgm:presLayoutVars>
          <dgm:bulletEnabled val="1"/>
        </dgm:presLayoutVars>
      </dgm:prSet>
      <dgm:spPr/>
    </dgm:pt>
    <dgm:pt modelId="{334E731B-39F2-4998-9B8C-AF49BFAFE652}" type="pres">
      <dgm:prSet presAssocID="{3555D405-6216-4A14-98E7-891E7C2807AF}" presName="sp" presStyleCnt="0"/>
      <dgm:spPr/>
    </dgm:pt>
    <dgm:pt modelId="{E1CD3908-68F4-46B7-B706-FB03471361D9}" type="pres">
      <dgm:prSet presAssocID="{CA169C9A-A8B0-422F-9A90-8CD5E2949E57}" presName="linNode" presStyleCnt="0"/>
      <dgm:spPr/>
    </dgm:pt>
    <dgm:pt modelId="{2DBEDBDD-599E-4673-A66E-744A4CF2AEF7}" type="pres">
      <dgm:prSet presAssocID="{CA169C9A-A8B0-422F-9A90-8CD5E2949E57}" presName="parentText" presStyleLbl="node1" presStyleIdx="2" presStyleCnt="3" custScaleX="51045">
        <dgm:presLayoutVars>
          <dgm:chMax val="1"/>
          <dgm:bulletEnabled val="1"/>
        </dgm:presLayoutVars>
      </dgm:prSet>
      <dgm:spPr/>
    </dgm:pt>
    <dgm:pt modelId="{FEF3E7BC-2237-4EFD-87DF-AEEB7DA43BFA}" type="pres">
      <dgm:prSet presAssocID="{CA169C9A-A8B0-422F-9A90-8CD5E2949E57}" presName="descendantText" presStyleLbl="alignAccFollowNode1" presStyleIdx="2" presStyleCnt="3">
        <dgm:presLayoutVars>
          <dgm:bulletEnabled val="1"/>
        </dgm:presLayoutVars>
      </dgm:prSet>
      <dgm:spPr/>
    </dgm:pt>
  </dgm:ptLst>
  <dgm:cxnLst>
    <dgm:cxn modelId="{3B749904-5C1F-4521-9370-DD9CF8112981}" type="presOf" srcId="{1C2166D5-8596-4959-B6E9-46CB71999326}" destId="{F6A5C296-C1CE-46D6-AA9B-10490F7AEB52}" srcOrd="0" destOrd="2" presId="urn:microsoft.com/office/officeart/2005/8/layout/vList5"/>
    <dgm:cxn modelId="{CAE7610E-E6D9-4E89-AF50-BE9453F51032}" srcId="{BC8BB213-D7C8-4BD8-BE49-05D8E62E0956}" destId="{AD1376CB-6A28-4277-8B1E-4BBA4B032EE8}" srcOrd="0" destOrd="0" parTransId="{DA2DB206-8747-45A0-91DB-5791A81CE0A0}" sibTransId="{E738B74D-801D-44A2-BC0E-B22701B24850}"/>
    <dgm:cxn modelId="{EE13F610-F396-452B-BCDD-E21462EF36DD}" srcId="{AD1376CB-6A28-4277-8B1E-4BBA4B032EE8}" destId="{D6CACC40-9679-4CE4-A964-AF86D00B0FCF}" srcOrd="0" destOrd="0" parTransId="{184F4152-8A37-400C-ABD7-DCF627D8452D}" sibTransId="{FF7D7FFD-FF66-4AAA-8FC1-F4F4993F5773}"/>
    <dgm:cxn modelId="{A73BD12C-4EEC-4B5F-8880-F1B8069A83EC}" srcId="{BC8BB213-D7C8-4BD8-BE49-05D8E62E0956}" destId="{CA169C9A-A8B0-422F-9A90-8CD5E2949E57}" srcOrd="2" destOrd="0" parTransId="{AAC857B9-9791-49A1-9A0D-955F40723391}" sibTransId="{90A15F7B-657E-4FDF-948F-D91B5F970036}"/>
    <dgm:cxn modelId="{3FB72D31-9A8F-4235-9159-377019E6D2B1}" srcId="{CA169C9A-A8B0-422F-9A90-8CD5E2949E57}" destId="{E4DF6EC9-0FB4-4F52-A389-03690CF83405}" srcOrd="0" destOrd="0" parTransId="{89A68B8B-15DD-467D-8258-C30BFB300FFE}" sibTransId="{5CE49E0A-40FD-4A1E-8022-B342AC9264E1}"/>
    <dgm:cxn modelId="{95613E82-EF35-4D6A-AA59-54F28324F855}" srcId="{E47B88D1-669F-454C-90E6-5F2428457B73}" destId="{20C977C7-1CDC-4BED-8458-0C3B19405306}" srcOrd="0" destOrd="0" parTransId="{8450BDF0-D4A4-4A12-9C10-3489E0DF9773}" sibTransId="{AE27AEDC-6FB4-403B-8927-A0C07C9E79E7}"/>
    <dgm:cxn modelId="{55919A87-252B-438E-AF04-7EA8DC32F107}" type="presOf" srcId="{E47B88D1-669F-454C-90E6-5F2428457B73}" destId="{355C10FB-2071-4BE9-A38A-A504F50A6FA1}" srcOrd="0" destOrd="0" presId="urn:microsoft.com/office/officeart/2005/8/layout/vList5"/>
    <dgm:cxn modelId="{5AA33F8F-583B-41EE-994B-356485F8FDA2}" srcId="{E47B88D1-669F-454C-90E6-5F2428457B73}" destId="{2A9D0A60-6E4E-4319-8C5C-BF21C4998C3C}" srcOrd="1" destOrd="0" parTransId="{EB93AB2E-6C68-42E3-B9AC-36E51A579371}" sibTransId="{12D3535F-4DBB-4148-B8D2-A3B7B2AE4F47}"/>
    <dgm:cxn modelId="{080BA794-6C9F-4D0A-9F7E-8516F4606D7D}" srcId="{BC8BB213-D7C8-4BD8-BE49-05D8E62E0956}" destId="{E47B88D1-669F-454C-90E6-5F2428457B73}" srcOrd="1" destOrd="0" parTransId="{79D4470D-C2FB-4B44-9B7F-7CB12C1673D7}" sibTransId="{3555D405-6216-4A14-98E7-891E7C2807AF}"/>
    <dgm:cxn modelId="{7D4333A1-8BB0-487B-8AAA-3A2558FE4117}" type="presOf" srcId="{E4DF6EC9-0FB4-4F52-A389-03690CF83405}" destId="{FEF3E7BC-2237-4EFD-87DF-AEEB7DA43BFA}" srcOrd="0" destOrd="0" presId="urn:microsoft.com/office/officeart/2005/8/layout/vList5"/>
    <dgm:cxn modelId="{499D66E0-5A4D-47D2-9158-91AF83AA8621}" type="presOf" srcId="{2A9D0A60-6E4E-4319-8C5C-BF21C4998C3C}" destId="{F6A5C296-C1CE-46D6-AA9B-10490F7AEB52}" srcOrd="0" destOrd="1" presId="urn:microsoft.com/office/officeart/2005/8/layout/vList5"/>
    <dgm:cxn modelId="{073369E7-6E32-43DC-A80A-9A96939EEB04}" type="presOf" srcId="{20C977C7-1CDC-4BED-8458-0C3B19405306}" destId="{F6A5C296-C1CE-46D6-AA9B-10490F7AEB52}" srcOrd="0" destOrd="0" presId="urn:microsoft.com/office/officeart/2005/8/layout/vList5"/>
    <dgm:cxn modelId="{79AE3DF0-7F2F-4D97-95D5-76ABBDDE7229}" type="presOf" srcId="{D6CACC40-9679-4CE4-A964-AF86D00B0FCF}" destId="{E9E1D9F4-F013-4F4B-B0A1-0AC8209B07F5}" srcOrd="0" destOrd="0" presId="urn:microsoft.com/office/officeart/2005/8/layout/vList5"/>
    <dgm:cxn modelId="{774A82F7-DD28-4032-8970-8B8F91F2F9F9}" type="presOf" srcId="{BC8BB213-D7C8-4BD8-BE49-05D8E62E0956}" destId="{F650706F-F769-487D-8E14-781A49F0BEC1}" srcOrd="0" destOrd="0" presId="urn:microsoft.com/office/officeart/2005/8/layout/vList5"/>
    <dgm:cxn modelId="{024DAAF7-093E-4FD2-97F5-209008AAD77A}" srcId="{E47B88D1-669F-454C-90E6-5F2428457B73}" destId="{1C2166D5-8596-4959-B6E9-46CB71999326}" srcOrd="2" destOrd="0" parTransId="{076D5DAF-66AF-49CF-B87B-B007218851DB}" sibTransId="{97794A19-C2F8-4384-9483-7859224C9A66}"/>
    <dgm:cxn modelId="{E3B73CF8-A25F-447B-97F0-11490F68EC8B}" type="presOf" srcId="{AD1376CB-6A28-4277-8B1E-4BBA4B032EE8}" destId="{CB791A0A-B9CB-47EE-86AD-490AAB226F8D}" srcOrd="0" destOrd="0" presId="urn:microsoft.com/office/officeart/2005/8/layout/vList5"/>
    <dgm:cxn modelId="{D4FCA5F9-47AC-4BC9-B2DA-9577392419EE}" type="presOf" srcId="{CA169C9A-A8B0-422F-9A90-8CD5E2949E57}" destId="{2DBEDBDD-599E-4673-A66E-744A4CF2AEF7}" srcOrd="0" destOrd="0" presId="urn:microsoft.com/office/officeart/2005/8/layout/vList5"/>
    <dgm:cxn modelId="{56425977-8F20-4CA3-BAF3-DEC9D7D397F7}" type="presParOf" srcId="{F650706F-F769-487D-8E14-781A49F0BEC1}" destId="{74AE8F89-DEA0-4D4A-BF6B-7F9FCB81E2C7}" srcOrd="0" destOrd="0" presId="urn:microsoft.com/office/officeart/2005/8/layout/vList5"/>
    <dgm:cxn modelId="{AF103B08-1744-48CE-80C1-5D42C7C72322}" type="presParOf" srcId="{74AE8F89-DEA0-4D4A-BF6B-7F9FCB81E2C7}" destId="{CB791A0A-B9CB-47EE-86AD-490AAB226F8D}" srcOrd="0" destOrd="0" presId="urn:microsoft.com/office/officeart/2005/8/layout/vList5"/>
    <dgm:cxn modelId="{0A2BB7F2-2C96-40F5-A376-4E8A51F999F7}" type="presParOf" srcId="{74AE8F89-DEA0-4D4A-BF6B-7F9FCB81E2C7}" destId="{E9E1D9F4-F013-4F4B-B0A1-0AC8209B07F5}" srcOrd="1" destOrd="0" presId="urn:microsoft.com/office/officeart/2005/8/layout/vList5"/>
    <dgm:cxn modelId="{5A5DC667-D712-41CA-997C-1B9E88CFC381}" type="presParOf" srcId="{F650706F-F769-487D-8E14-781A49F0BEC1}" destId="{72D77DC4-5E03-415C-9CEE-6F145D1883C7}" srcOrd="1" destOrd="0" presId="urn:microsoft.com/office/officeart/2005/8/layout/vList5"/>
    <dgm:cxn modelId="{051285C1-B928-4238-B179-DB4433E94DE3}" type="presParOf" srcId="{F650706F-F769-487D-8E14-781A49F0BEC1}" destId="{A13FA2EB-A651-460A-B85F-9F9826BE6CC5}" srcOrd="2" destOrd="0" presId="urn:microsoft.com/office/officeart/2005/8/layout/vList5"/>
    <dgm:cxn modelId="{6B2DFDD0-E8C1-47FC-8284-09471F034F2E}" type="presParOf" srcId="{A13FA2EB-A651-460A-B85F-9F9826BE6CC5}" destId="{355C10FB-2071-4BE9-A38A-A504F50A6FA1}" srcOrd="0" destOrd="0" presId="urn:microsoft.com/office/officeart/2005/8/layout/vList5"/>
    <dgm:cxn modelId="{FD1518EC-D4F2-41B2-BAFF-F987B5F6C47C}" type="presParOf" srcId="{A13FA2EB-A651-460A-B85F-9F9826BE6CC5}" destId="{F6A5C296-C1CE-46D6-AA9B-10490F7AEB52}" srcOrd="1" destOrd="0" presId="urn:microsoft.com/office/officeart/2005/8/layout/vList5"/>
    <dgm:cxn modelId="{B73C5188-E166-4898-8EFF-32AA9FB9CAD9}" type="presParOf" srcId="{F650706F-F769-487D-8E14-781A49F0BEC1}" destId="{334E731B-39F2-4998-9B8C-AF49BFAFE652}" srcOrd="3" destOrd="0" presId="urn:microsoft.com/office/officeart/2005/8/layout/vList5"/>
    <dgm:cxn modelId="{7CD78BE2-F898-43CB-9716-864875586B10}" type="presParOf" srcId="{F650706F-F769-487D-8E14-781A49F0BEC1}" destId="{E1CD3908-68F4-46B7-B706-FB03471361D9}" srcOrd="4" destOrd="0" presId="urn:microsoft.com/office/officeart/2005/8/layout/vList5"/>
    <dgm:cxn modelId="{C317BCDD-5409-4477-BE97-D579F9CC7511}" type="presParOf" srcId="{E1CD3908-68F4-46B7-B706-FB03471361D9}" destId="{2DBEDBDD-599E-4673-A66E-744A4CF2AEF7}" srcOrd="0" destOrd="0" presId="urn:microsoft.com/office/officeart/2005/8/layout/vList5"/>
    <dgm:cxn modelId="{8B525B2B-469C-475C-8469-86CB701A6213}" type="presParOf" srcId="{E1CD3908-68F4-46B7-B706-FB03471361D9}" destId="{FEF3E7BC-2237-4EFD-87DF-AEEB7DA43BF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8A4B7-C216-460E-BBE6-24B6CCB288A3}">
      <dsp:nvSpPr>
        <dsp:cNvPr id="0" name=""/>
        <dsp:cNvSpPr/>
      </dsp:nvSpPr>
      <dsp:spPr>
        <a:xfrm>
          <a:off x="0" y="87813"/>
          <a:ext cx="5781682" cy="873953"/>
        </a:xfrm>
        <a:prstGeom prst="roundRect">
          <a:avLst/>
        </a:prstGeom>
        <a:solidFill>
          <a:schemeClr val="tx2">
            <a:lumMod val="50000"/>
            <a:lumOff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1. TỔNG QUAN VỀ NGHỊ ĐỊNH</a:t>
          </a:r>
        </a:p>
      </dsp:txBody>
      <dsp:txXfrm>
        <a:off x="42663" y="130476"/>
        <a:ext cx="5696356" cy="788627"/>
      </dsp:txXfrm>
    </dsp:sp>
    <dsp:sp modelId="{9DA61F15-23A8-4D04-93C0-3303DB607155}">
      <dsp:nvSpPr>
        <dsp:cNvPr id="0" name=""/>
        <dsp:cNvSpPr/>
      </dsp:nvSpPr>
      <dsp:spPr>
        <a:xfrm>
          <a:off x="0" y="1025126"/>
          <a:ext cx="5781682" cy="873953"/>
        </a:xfrm>
        <a:prstGeom prst="roundRect">
          <a:avLst/>
        </a:prstGeom>
        <a:solidFill>
          <a:schemeClr val="tx2">
            <a:lumMod val="50000"/>
            <a:lumOff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2. ĐỐI TƯỢNG CHỊU PHÍ</a:t>
          </a:r>
          <a:endParaRPr lang="en-US" sz="2200" kern="1200" dirty="0"/>
        </a:p>
      </dsp:txBody>
      <dsp:txXfrm>
        <a:off x="42663" y="1067789"/>
        <a:ext cx="5696356" cy="788627"/>
      </dsp:txXfrm>
    </dsp:sp>
    <dsp:sp modelId="{9D8CA7F9-C2AE-4C0F-B99F-CB99B7A1866D}">
      <dsp:nvSpPr>
        <dsp:cNvPr id="0" name=""/>
        <dsp:cNvSpPr/>
      </dsp:nvSpPr>
      <dsp:spPr>
        <a:xfrm>
          <a:off x="0" y="1962440"/>
          <a:ext cx="5781682" cy="873953"/>
        </a:xfrm>
        <a:prstGeom prst="roundRect">
          <a:avLst/>
        </a:prstGeom>
        <a:solidFill>
          <a:schemeClr val="tx2">
            <a:lumMod val="50000"/>
            <a:lumOff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3. QUY ĐỊNH VỀ MỨC THU, THỜI GIAN KÊ KHAI VÀ CÁCH TÍNH PHÍ</a:t>
          </a:r>
        </a:p>
      </dsp:txBody>
      <dsp:txXfrm>
        <a:off x="42663" y="2005103"/>
        <a:ext cx="5696356" cy="788627"/>
      </dsp:txXfrm>
    </dsp:sp>
    <dsp:sp modelId="{157B4AA8-4DF4-431D-B55A-6A9587575820}">
      <dsp:nvSpPr>
        <dsp:cNvPr id="0" name=""/>
        <dsp:cNvSpPr/>
      </dsp:nvSpPr>
      <dsp:spPr>
        <a:xfrm>
          <a:off x="0" y="2899753"/>
          <a:ext cx="5781682" cy="873953"/>
        </a:xfrm>
        <a:prstGeom prst="roundRect">
          <a:avLst/>
        </a:prstGeom>
        <a:solidFill>
          <a:schemeClr val="tx2">
            <a:lumMod val="50000"/>
            <a:lumOff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4. KÊ KHAI, THẨM ĐỊNH TỜ KHAI VÀ NỘP PHÍ</a:t>
          </a:r>
        </a:p>
      </dsp:txBody>
      <dsp:txXfrm>
        <a:off x="42663" y="2942416"/>
        <a:ext cx="5696356" cy="788627"/>
      </dsp:txXfrm>
    </dsp:sp>
    <dsp:sp modelId="{A63C4978-9368-4780-9F0A-2203D6EB53D9}">
      <dsp:nvSpPr>
        <dsp:cNvPr id="0" name=""/>
        <dsp:cNvSpPr/>
      </dsp:nvSpPr>
      <dsp:spPr>
        <a:xfrm>
          <a:off x="0" y="3837066"/>
          <a:ext cx="5781682" cy="873953"/>
        </a:xfrm>
        <a:prstGeom prst="roundRect">
          <a:avLst/>
        </a:prstGeom>
        <a:solidFill>
          <a:schemeClr val="tx2">
            <a:lumMod val="50000"/>
            <a:lumOff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5. TỔ CHỨC THỰC HIỆN</a:t>
          </a:r>
        </a:p>
      </dsp:txBody>
      <dsp:txXfrm>
        <a:off x="42663" y="3879729"/>
        <a:ext cx="5696356" cy="788627"/>
      </dsp:txXfrm>
    </dsp:sp>
    <dsp:sp modelId="{2156ECAB-406B-4A7F-BC1D-05C5012FCA23}">
      <dsp:nvSpPr>
        <dsp:cNvPr id="0" name=""/>
        <dsp:cNvSpPr/>
      </dsp:nvSpPr>
      <dsp:spPr>
        <a:xfrm>
          <a:off x="0" y="4774380"/>
          <a:ext cx="5781682" cy="873953"/>
        </a:xfrm>
        <a:prstGeom prst="roundRect">
          <a:avLst/>
        </a:prstGeom>
        <a:solidFill>
          <a:schemeClr val="tx2">
            <a:lumMod val="50000"/>
            <a:lumOff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6. QUẢN LÝ VÀ SỬ DỤNG PHÍ</a:t>
          </a:r>
        </a:p>
      </dsp:txBody>
      <dsp:txXfrm>
        <a:off x="42663" y="4817043"/>
        <a:ext cx="5696356" cy="7886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E1D9F4-F013-4F4B-B0A1-0AC8209B07F5}">
      <dsp:nvSpPr>
        <dsp:cNvPr id="0" name=""/>
        <dsp:cNvSpPr/>
      </dsp:nvSpPr>
      <dsp:spPr>
        <a:xfrm rot="5400000">
          <a:off x="5917034" y="-2869001"/>
          <a:ext cx="902036" cy="6868720"/>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90000"/>
            </a:lnSpc>
            <a:spcBef>
              <a:spcPct val="0"/>
            </a:spcBef>
            <a:spcAft>
              <a:spcPct val="15000"/>
            </a:spcAft>
            <a:buChar char="•"/>
          </a:pPr>
          <a:r>
            <a:rPr lang="en-US" sz="2400" kern="1200" dirty="0">
              <a:solidFill>
                <a:srgbClr val="0033CC"/>
              </a:solidFill>
            </a:rPr>
            <a:t>4 </a:t>
          </a:r>
          <a:r>
            <a:rPr lang="en-US" sz="2400" kern="1200" dirty="0" err="1">
              <a:solidFill>
                <a:srgbClr val="0033CC"/>
              </a:solidFill>
            </a:rPr>
            <a:t>Điều</a:t>
          </a:r>
          <a:r>
            <a:rPr lang="en-US" sz="2400" kern="1200" dirty="0">
              <a:solidFill>
                <a:srgbClr val="0033CC"/>
              </a:solidFill>
            </a:rPr>
            <a:t> (</a:t>
          </a:r>
          <a:r>
            <a:rPr lang="en-US" sz="2400" kern="1200" dirty="0" err="1">
              <a:solidFill>
                <a:srgbClr val="0033CC"/>
              </a:solidFill>
            </a:rPr>
            <a:t>điều</a:t>
          </a:r>
          <a:r>
            <a:rPr lang="en-US" sz="2400" kern="1200" dirty="0">
              <a:solidFill>
                <a:srgbClr val="0033CC"/>
              </a:solidFill>
            </a:rPr>
            <a:t> 1 – </a:t>
          </a:r>
          <a:r>
            <a:rPr lang="en-US" sz="2400" kern="1200" dirty="0" err="1">
              <a:solidFill>
                <a:srgbClr val="0033CC"/>
              </a:solidFill>
            </a:rPr>
            <a:t>điều</a:t>
          </a:r>
          <a:r>
            <a:rPr lang="en-US" sz="2400" kern="1200" dirty="0">
              <a:solidFill>
                <a:srgbClr val="0033CC"/>
              </a:solidFill>
            </a:rPr>
            <a:t>  4): Quy </a:t>
          </a:r>
          <a:r>
            <a:rPr lang="en-US" sz="2400" kern="1200" dirty="0" err="1">
              <a:solidFill>
                <a:srgbClr val="0033CC"/>
              </a:solidFill>
            </a:rPr>
            <a:t>định</a:t>
          </a:r>
          <a:r>
            <a:rPr lang="en-US" sz="2400" kern="1200" dirty="0">
              <a:solidFill>
                <a:srgbClr val="0033CC"/>
              </a:solidFill>
            </a:rPr>
            <a:t> </a:t>
          </a:r>
          <a:r>
            <a:rPr lang="en-US" sz="2400" kern="1200" dirty="0" err="1">
              <a:solidFill>
                <a:srgbClr val="0033CC"/>
              </a:solidFill>
            </a:rPr>
            <a:t>chung</a:t>
          </a:r>
          <a:endParaRPr lang="en-US" sz="2400" kern="1200" dirty="0">
            <a:solidFill>
              <a:srgbClr val="0033CC"/>
            </a:solidFill>
          </a:endParaRPr>
        </a:p>
      </dsp:txBody>
      <dsp:txXfrm rot="-5400000">
        <a:off x="2933692" y="158375"/>
        <a:ext cx="6824686" cy="813968"/>
      </dsp:txXfrm>
    </dsp:sp>
    <dsp:sp modelId="{CB791A0A-B9CB-47EE-86AD-490AAB226F8D}">
      <dsp:nvSpPr>
        <dsp:cNvPr id="0" name=""/>
        <dsp:cNvSpPr/>
      </dsp:nvSpPr>
      <dsp:spPr>
        <a:xfrm>
          <a:off x="929962" y="1585"/>
          <a:ext cx="2003730" cy="112754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CHƯƠNG 1</a:t>
          </a:r>
        </a:p>
      </dsp:txBody>
      <dsp:txXfrm>
        <a:off x="985004" y="56627"/>
        <a:ext cx="1893646" cy="1017461"/>
      </dsp:txXfrm>
    </dsp:sp>
    <dsp:sp modelId="{F6A5C296-C1CE-46D6-AA9B-10490F7AEB52}">
      <dsp:nvSpPr>
        <dsp:cNvPr id="0" name=""/>
        <dsp:cNvSpPr/>
      </dsp:nvSpPr>
      <dsp:spPr>
        <a:xfrm rot="5400000">
          <a:off x="5723886" y="-1638139"/>
          <a:ext cx="1214718" cy="6862012"/>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0" algn="l" defTabSz="889000">
            <a:lnSpc>
              <a:spcPct val="90000"/>
            </a:lnSpc>
            <a:spcBef>
              <a:spcPct val="0"/>
            </a:spcBef>
            <a:spcAft>
              <a:spcPct val="15000"/>
            </a:spcAft>
            <a:buChar char="•"/>
          </a:pPr>
          <a:endParaRPr lang="en-US" sz="2000" kern="1200" dirty="0"/>
        </a:p>
        <a:p>
          <a:pPr marL="228600" lvl="1" indent="-228600" algn="just" defTabSz="1066800">
            <a:lnSpc>
              <a:spcPct val="90000"/>
            </a:lnSpc>
            <a:spcBef>
              <a:spcPct val="0"/>
            </a:spcBef>
            <a:spcAft>
              <a:spcPct val="15000"/>
            </a:spcAft>
            <a:buChar char="•"/>
          </a:pPr>
          <a:r>
            <a:rPr lang="vi-VN" sz="2300" kern="1200" dirty="0">
              <a:solidFill>
                <a:srgbClr val="0033CC"/>
              </a:solidFill>
              <a:latin typeface="Aptos" panose="02110004020202020204"/>
              <a:ea typeface="+mn-ea"/>
              <a:cs typeface="+mn-cs"/>
            </a:rPr>
            <a:t>4 </a:t>
          </a:r>
          <a:r>
            <a:rPr lang="en-US" sz="2300" kern="1200" dirty="0">
              <a:solidFill>
                <a:srgbClr val="0033CC"/>
              </a:solidFill>
              <a:latin typeface="Aptos" panose="02110004020202020204"/>
              <a:ea typeface="+mn-ea"/>
              <a:cs typeface="+mn-cs"/>
            </a:rPr>
            <a:t>Đ</a:t>
          </a:r>
          <a:r>
            <a:rPr lang="vi-VN" sz="2300" kern="1200" dirty="0">
              <a:solidFill>
                <a:srgbClr val="0033CC"/>
              </a:solidFill>
              <a:latin typeface="Aptos" panose="02110004020202020204"/>
              <a:ea typeface="+mn-ea"/>
              <a:cs typeface="+mn-cs"/>
            </a:rPr>
            <a:t>iều (điều 5 – điều 8): Quy định về phương pháp tính phí, mức thu phí, kê khai, thẩm định tờ khai, nộp phí, quản lý và sử dụng phí.</a:t>
          </a:r>
          <a:endParaRPr lang="en-US" sz="2300" kern="1200" dirty="0">
            <a:solidFill>
              <a:srgbClr val="0033CC"/>
            </a:solidFill>
            <a:latin typeface="Aptos" panose="02110004020202020204"/>
            <a:ea typeface="+mn-ea"/>
            <a:cs typeface="+mn-cs"/>
          </a:endParaRPr>
        </a:p>
        <a:p>
          <a:pPr marL="228600" lvl="1" indent="0" algn="l" defTabSz="889000">
            <a:lnSpc>
              <a:spcPct val="90000"/>
            </a:lnSpc>
            <a:spcBef>
              <a:spcPct val="0"/>
            </a:spcBef>
            <a:spcAft>
              <a:spcPct val="15000"/>
            </a:spcAft>
            <a:buChar char="•"/>
          </a:pPr>
          <a:endParaRPr lang="en-US" sz="2000" kern="1200" dirty="0"/>
        </a:p>
      </dsp:txBody>
      <dsp:txXfrm rot="-5400000">
        <a:off x="2900239" y="1244806"/>
        <a:ext cx="6802714" cy="1096122"/>
      </dsp:txXfrm>
    </dsp:sp>
    <dsp:sp modelId="{355C10FB-2071-4BE9-A38A-A504F50A6FA1}">
      <dsp:nvSpPr>
        <dsp:cNvPr id="0" name=""/>
        <dsp:cNvSpPr/>
      </dsp:nvSpPr>
      <dsp:spPr>
        <a:xfrm>
          <a:off x="929962" y="1229094"/>
          <a:ext cx="1970276" cy="112754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CHƯƠNG 2</a:t>
          </a:r>
        </a:p>
      </dsp:txBody>
      <dsp:txXfrm>
        <a:off x="985004" y="1284136"/>
        <a:ext cx="1860192" cy="1017461"/>
      </dsp:txXfrm>
    </dsp:sp>
    <dsp:sp modelId="{FEF3E7BC-2237-4EFD-87DF-AEEB7DA43BFA}">
      <dsp:nvSpPr>
        <dsp:cNvPr id="0" name=""/>
        <dsp:cNvSpPr/>
      </dsp:nvSpPr>
      <dsp:spPr>
        <a:xfrm rot="5400000">
          <a:off x="5885507" y="-413984"/>
          <a:ext cx="902036" cy="6868720"/>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90000"/>
            </a:lnSpc>
            <a:spcBef>
              <a:spcPct val="0"/>
            </a:spcBef>
            <a:spcAft>
              <a:spcPct val="15000"/>
            </a:spcAft>
            <a:buChar char="•"/>
          </a:pPr>
          <a:r>
            <a:rPr lang="en-US" sz="2400" kern="1200" dirty="0">
              <a:solidFill>
                <a:srgbClr val="0033CC"/>
              </a:solidFill>
              <a:latin typeface="Aptos" panose="02110004020202020204"/>
              <a:ea typeface="+mn-ea"/>
              <a:cs typeface="+mn-cs"/>
            </a:rPr>
            <a:t>2 </a:t>
          </a:r>
          <a:r>
            <a:rPr lang="en-US" sz="2400" kern="1200" dirty="0" err="1">
              <a:solidFill>
                <a:srgbClr val="0033CC"/>
              </a:solidFill>
              <a:latin typeface="Aptos" panose="02110004020202020204"/>
              <a:ea typeface="+mn-ea"/>
              <a:cs typeface="+mn-cs"/>
            </a:rPr>
            <a:t>Điều</a:t>
          </a:r>
          <a:r>
            <a:rPr lang="en-US" sz="2400" kern="1200" dirty="0">
              <a:solidFill>
                <a:srgbClr val="0033CC"/>
              </a:solidFill>
              <a:latin typeface="Aptos" panose="02110004020202020204"/>
              <a:ea typeface="+mn-ea"/>
              <a:cs typeface="+mn-cs"/>
            </a:rPr>
            <a:t> (</a:t>
          </a:r>
          <a:r>
            <a:rPr lang="en-US" sz="2400" kern="1200" dirty="0" err="1">
              <a:solidFill>
                <a:srgbClr val="0033CC"/>
              </a:solidFill>
              <a:latin typeface="Aptos" panose="02110004020202020204"/>
              <a:ea typeface="+mn-ea"/>
              <a:cs typeface="+mn-cs"/>
            </a:rPr>
            <a:t>điều</a:t>
          </a:r>
          <a:r>
            <a:rPr lang="en-US" sz="2400" kern="1200" dirty="0">
              <a:solidFill>
                <a:srgbClr val="0033CC"/>
              </a:solidFill>
              <a:latin typeface="Aptos" panose="02110004020202020204"/>
              <a:ea typeface="+mn-ea"/>
              <a:cs typeface="+mn-cs"/>
            </a:rPr>
            <a:t> 9 - </a:t>
          </a:r>
          <a:r>
            <a:rPr lang="en-US" sz="2400" kern="1200" dirty="0" err="1">
              <a:solidFill>
                <a:srgbClr val="0033CC"/>
              </a:solidFill>
              <a:latin typeface="Aptos" panose="02110004020202020204"/>
              <a:ea typeface="+mn-ea"/>
              <a:cs typeface="+mn-cs"/>
            </a:rPr>
            <a:t>điều</a:t>
          </a:r>
          <a:r>
            <a:rPr lang="en-US" sz="2400" kern="1200" dirty="0">
              <a:solidFill>
                <a:srgbClr val="0033CC"/>
              </a:solidFill>
              <a:latin typeface="Aptos" panose="02110004020202020204"/>
              <a:ea typeface="+mn-ea"/>
              <a:cs typeface="+mn-cs"/>
            </a:rPr>
            <a:t> 10): </a:t>
          </a:r>
          <a:r>
            <a:rPr lang="en-US" sz="2400" kern="1200" dirty="0" err="1">
              <a:solidFill>
                <a:srgbClr val="0033CC"/>
              </a:solidFill>
              <a:latin typeface="Aptos" panose="02110004020202020204"/>
              <a:ea typeface="+mn-ea"/>
              <a:cs typeface="+mn-cs"/>
            </a:rPr>
            <a:t>Điều</a:t>
          </a:r>
          <a:r>
            <a:rPr lang="en-US" sz="2400" kern="1200" dirty="0">
              <a:solidFill>
                <a:srgbClr val="0033CC"/>
              </a:solidFill>
              <a:latin typeface="Aptos" panose="02110004020202020204"/>
              <a:ea typeface="+mn-ea"/>
              <a:cs typeface="+mn-cs"/>
            </a:rPr>
            <a:t> </a:t>
          </a:r>
          <a:r>
            <a:rPr lang="en-US" sz="2400" kern="1200" dirty="0" err="1">
              <a:solidFill>
                <a:srgbClr val="0033CC"/>
              </a:solidFill>
              <a:latin typeface="Aptos" panose="02110004020202020204"/>
              <a:ea typeface="+mn-ea"/>
              <a:cs typeface="+mn-cs"/>
            </a:rPr>
            <a:t>khoản</a:t>
          </a:r>
          <a:r>
            <a:rPr lang="en-US" sz="2400" kern="1200" dirty="0">
              <a:solidFill>
                <a:srgbClr val="0033CC"/>
              </a:solidFill>
              <a:latin typeface="Aptos" panose="02110004020202020204"/>
              <a:ea typeface="+mn-ea"/>
              <a:cs typeface="+mn-cs"/>
            </a:rPr>
            <a:t> </a:t>
          </a:r>
          <a:r>
            <a:rPr lang="en-US" sz="2400" kern="1200" dirty="0" err="1">
              <a:solidFill>
                <a:srgbClr val="0033CC"/>
              </a:solidFill>
              <a:latin typeface="Aptos" panose="02110004020202020204"/>
              <a:ea typeface="+mn-ea"/>
              <a:cs typeface="+mn-cs"/>
            </a:rPr>
            <a:t>thi</a:t>
          </a:r>
          <a:r>
            <a:rPr lang="en-US" sz="2400" kern="1200" dirty="0">
              <a:solidFill>
                <a:srgbClr val="0033CC"/>
              </a:solidFill>
              <a:latin typeface="Aptos" panose="02110004020202020204"/>
              <a:ea typeface="+mn-ea"/>
              <a:cs typeface="+mn-cs"/>
            </a:rPr>
            <a:t> </a:t>
          </a:r>
          <a:r>
            <a:rPr lang="en-US" sz="2400" kern="1200" dirty="0" err="1">
              <a:solidFill>
                <a:srgbClr val="0033CC"/>
              </a:solidFill>
              <a:latin typeface="Aptos" panose="02110004020202020204"/>
              <a:ea typeface="+mn-ea"/>
              <a:cs typeface="+mn-cs"/>
            </a:rPr>
            <a:t>hành</a:t>
          </a:r>
          <a:r>
            <a:rPr lang="en-US" sz="2400" kern="1200" dirty="0">
              <a:solidFill>
                <a:srgbClr val="0033CC"/>
              </a:solidFill>
              <a:latin typeface="Aptos" panose="02110004020202020204"/>
              <a:ea typeface="+mn-ea"/>
              <a:cs typeface="+mn-cs"/>
            </a:rPr>
            <a:t> </a:t>
          </a:r>
        </a:p>
      </dsp:txBody>
      <dsp:txXfrm rot="-5400000">
        <a:off x="2902165" y="2613392"/>
        <a:ext cx="6824686" cy="813968"/>
      </dsp:txXfrm>
    </dsp:sp>
    <dsp:sp modelId="{2DBEDBDD-599E-4673-A66E-744A4CF2AEF7}">
      <dsp:nvSpPr>
        <dsp:cNvPr id="0" name=""/>
        <dsp:cNvSpPr/>
      </dsp:nvSpPr>
      <dsp:spPr>
        <a:xfrm>
          <a:off x="929962" y="2456603"/>
          <a:ext cx="1972202" cy="112754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CHƯƠNG 3</a:t>
          </a:r>
        </a:p>
      </dsp:txBody>
      <dsp:txXfrm>
        <a:off x="985004" y="2511645"/>
        <a:ext cx="1862118" cy="101746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44A158-90C0-4C8F-89F8-BEAE1FF239EF}" type="datetimeFigureOut">
              <a:rPr lang="en-US" smtClean="0"/>
              <a:t>04/03/2025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CCB114-3CF1-4392-AC24-BA88238928F7}" type="slidenum">
              <a:rPr lang="en-US" smtClean="0"/>
              <a:t>‹#›</a:t>
            </a:fld>
            <a:endParaRPr lang="en-US"/>
          </a:p>
        </p:txBody>
      </p:sp>
    </p:spTree>
    <p:extLst>
      <p:ext uri="{BB962C8B-B14F-4D97-AF65-F5344CB8AC3E}">
        <p14:creationId xmlns:p14="http://schemas.microsoft.com/office/powerpoint/2010/main" val="3033295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4E087-19DE-C127-FECB-5635150909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1A766E-C489-E223-30DF-908F32172F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88691A-D849-B361-69C3-F341325D769D}"/>
              </a:ext>
            </a:extLst>
          </p:cNvPr>
          <p:cNvSpPr>
            <a:spLocks noGrp="1"/>
          </p:cNvSpPr>
          <p:nvPr>
            <p:ph type="dt" sz="half" idx="10"/>
          </p:nvPr>
        </p:nvSpPr>
        <p:spPr/>
        <p:txBody>
          <a:bodyPr/>
          <a:lstStyle/>
          <a:p>
            <a:fld id="{64F0E216-BA48-4F04-AC4F-645AA0DD6AC6}" type="datetimeFigureOut">
              <a:rPr lang="en-US" smtClean="0"/>
              <a:t>04/03/2025</a:t>
            </a:fld>
            <a:endParaRPr lang="en-US" dirty="0"/>
          </a:p>
        </p:txBody>
      </p:sp>
      <p:sp>
        <p:nvSpPr>
          <p:cNvPr id="5" name="Footer Placeholder 4">
            <a:extLst>
              <a:ext uri="{FF2B5EF4-FFF2-40B4-BE49-F238E27FC236}">
                <a16:creationId xmlns:a16="http://schemas.microsoft.com/office/drawing/2014/main" id="{DEED6AC6-2D65-7D86-061D-CCFC3B42BE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CB13B3-F396-0DB7-B7F5-A52A4B411491}"/>
              </a:ext>
            </a:extLst>
          </p:cNvPr>
          <p:cNvSpPr>
            <a:spLocks noGrp="1"/>
          </p:cNvSpPr>
          <p:nvPr>
            <p:ph type="sldNum" sz="quarter" idx="12"/>
          </p:nvPr>
        </p:nvSpPr>
        <p:spPr/>
        <p:txBody>
          <a:bodyPr/>
          <a:lstStyle/>
          <a:p>
            <a:fld id="{D39607A7-8386-47DB-8578-DDEDD194E5D4}" type="slidenum">
              <a:rPr lang="en-US" smtClean="0"/>
              <a:t>‹#›</a:t>
            </a:fld>
            <a:endParaRPr lang="en-US" dirty="0"/>
          </a:p>
        </p:txBody>
      </p:sp>
    </p:spTree>
    <p:extLst>
      <p:ext uri="{BB962C8B-B14F-4D97-AF65-F5344CB8AC3E}">
        <p14:creationId xmlns:p14="http://schemas.microsoft.com/office/powerpoint/2010/main" val="3503584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4812E-43DF-2263-F658-3F7D618CFC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9EEEED-09C6-E243-8465-2E9D0C7B91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668F99-83A9-CEBF-95EB-C47BB3239D1D}"/>
              </a:ext>
            </a:extLst>
          </p:cNvPr>
          <p:cNvSpPr>
            <a:spLocks noGrp="1"/>
          </p:cNvSpPr>
          <p:nvPr>
            <p:ph type="dt" sz="half" idx="10"/>
          </p:nvPr>
        </p:nvSpPr>
        <p:spPr/>
        <p:txBody>
          <a:bodyPr/>
          <a:lstStyle/>
          <a:p>
            <a:fld id="{64F0E216-BA48-4F04-AC4F-645AA0DD6AC6}" type="datetimeFigureOut">
              <a:rPr lang="en-US" smtClean="0"/>
              <a:t>04/03/2025</a:t>
            </a:fld>
            <a:endParaRPr lang="en-US"/>
          </a:p>
        </p:txBody>
      </p:sp>
      <p:sp>
        <p:nvSpPr>
          <p:cNvPr id="5" name="Footer Placeholder 4">
            <a:extLst>
              <a:ext uri="{FF2B5EF4-FFF2-40B4-BE49-F238E27FC236}">
                <a16:creationId xmlns:a16="http://schemas.microsoft.com/office/drawing/2014/main" id="{406B852C-EDFA-FE7F-E507-13D15AD5F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17D469-1781-3803-625C-B21333901FD4}"/>
              </a:ext>
            </a:extLst>
          </p:cNvPr>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939559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EB7077-26ED-A34F-1527-7FF44020BF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A3230E-ABEE-EBA2-9923-574FB940A3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8A8BED-846A-2BA1-3DC9-50F214E97F6F}"/>
              </a:ext>
            </a:extLst>
          </p:cNvPr>
          <p:cNvSpPr>
            <a:spLocks noGrp="1"/>
          </p:cNvSpPr>
          <p:nvPr>
            <p:ph type="dt" sz="half" idx="10"/>
          </p:nvPr>
        </p:nvSpPr>
        <p:spPr/>
        <p:txBody>
          <a:bodyPr/>
          <a:lstStyle/>
          <a:p>
            <a:fld id="{64F0E216-BA48-4F04-AC4F-645AA0DD6AC6}" type="datetimeFigureOut">
              <a:rPr lang="en-US" smtClean="0"/>
              <a:t>04/03/2025</a:t>
            </a:fld>
            <a:endParaRPr lang="en-US"/>
          </a:p>
        </p:txBody>
      </p:sp>
      <p:sp>
        <p:nvSpPr>
          <p:cNvPr id="5" name="Footer Placeholder 4">
            <a:extLst>
              <a:ext uri="{FF2B5EF4-FFF2-40B4-BE49-F238E27FC236}">
                <a16:creationId xmlns:a16="http://schemas.microsoft.com/office/drawing/2014/main" id="{B4F262D3-DC32-A01D-3EE4-C8692FB034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8D6362-4BE0-08C7-244F-0547C93CB976}"/>
              </a:ext>
            </a:extLst>
          </p:cNvPr>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088932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EB66E-9869-46B3-3E96-F6753C1254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FEB8E3-8417-4645-4756-E0BDFBB42E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9EBB09-E153-C569-66A0-EA3F2AD1B175}"/>
              </a:ext>
            </a:extLst>
          </p:cNvPr>
          <p:cNvSpPr>
            <a:spLocks noGrp="1"/>
          </p:cNvSpPr>
          <p:nvPr>
            <p:ph type="dt" sz="half" idx="10"/>
          </p:nvPr>
        </p:nvSpPr>
        <p:spPr/>
        <p:txBody>
          <a:bodyPr/>
          <a:lstStyle/>
          <a:p>
            <a:fld id="{64F0E216-BA48-4F04-AC4F-645AA0DD6AC6}" type="datetimeFigureOut">
              <a:rPr lang="en-US" smtClean="0"/>
              <a:t>04/03/2025</a:t>
            </a:fld>
            <a:endParaRPr lang="en-US"/>
          </a:p>
        </p:txBody>
      </p:sp>
      <p:sp>
        <p:nvSpPr>
          <p:cNvPr id="5" name="Footer Placeholder 4">
            <a:extLst>
              <a:ext uri="{FF2B5EF4-FFF2-40B4-BE49-F238E27FC236}">
                <a16:creationId xmlns:a16="http://schemas.microsoft.com/office/drawing/2014/main" id="{983BDDE3-B75E-7EE6-2437-A2AB12A498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672002-4860-7EA3-39C4-19F9C79CCF69}"/>
              </a:ext>
            </a:extLst>
          </p:cNvPr>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785342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4ABE8-69E5-925B-32C3-C10FBD0758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B775EF-08F4-2D1D-FCB9-91855DAA743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E44D38-ECCD-0C72-2B68-F88D6A891DB5}"/>
              </a:ext>
            </a:extLst>
          </p:cNvPr>
          <p:cNvSpPr>
            <a:spLocks noGrp="1"/>
          </p:cNvSpPr>
          <p:nvPr>
            <p:ph type="dt" sz="half" idx="10"/>
          </p:nvPr>
        </p:nvSpPr>
        <p:spPr/>
        <p:txBody>
          <a:bodyPr/>
          <a:lstStyle/>
          <a:p>
            <a:fld id="{64F0E216-BA48-4F04-AC4F-645AA0DD6AC6}" type="datetimeFigureOut">
              <a:rPr lang="en-US" smtClean="0"/>
              <a:t>04/03/2025</a:t>
            </a:fld>
            <a:endParaRPr lang="en-US"/>
          </a:p>
        </p:txBody>
      </p:sp>
      <p:sp>
        <p:nvSpPr>
          <p:cNvPr id="5" name="Footer Placeholder 4">
            <a:extLst>
              <a:ext uri="{FF2B5EF4-FFF2-40B4-BE49-F238E27FC236}">
                <a16:creationId xmlns:a16="http://schemas.microsoft.com/office/drawing/2014/main" id="{EF95802A-78E9-062F-376F-A47BF356DD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7D4E7C-0895-33D7-0797-0A55A6047787}"/>
              </a:ext>
            </a:extLst>
          </p:cNvPr>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198109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EAE9F-7232-C6EF-9C34-575E2EB4F1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122184-112C-D092-72E7-BC829B92A6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A0C220-C8BE-CC59-D0CF-93F36B419B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CC3D9F-7D50-54FF-98F7-7CAF2D28FABD}"/>
              </a:ext>
            </a:extLst>
          </p:cNvPr>
          <p:cNvSpPr>
            <a:spLocks noGrp="1"/>
          </p:cNvSpPr>
          <p:nvPr>
            <p:ph type="dt" sz="half" idx="10"/>
          </p:nvPr>
        </p:nvSpPr>
        <p:spPr/>
        <p:txBody>
          <a:bodyPr/>
          <a:lstStyle/>
          <a:p>
            <a:fld id="{64F0E216-BA48-4F04-AC4F-645AA0DD6AC6}" type="datetimeFigureOut">
              <a:rPr lang="en-US" smtClean="0"/>
              <a:t>04/03/2025</a:t>
            </a:fld>
            <a:endParaRPr lang="en-US"/>
          </a:p>
        </p:txBody>
      </p:sp>
      <p:sp>
        <p:nvSpPr>
          <p:cNvPr id="6" name="Footer Placeholder 5">
            <a:extLst>
              <a:ext uri="{FF2B5EF4-FFF2-40B4-BE49-F238E27FC236}">
                <a16:creationId xmlns:a16="http://schemas.microsoft.com/office/drawing/2014/main" id="{F67E3136-37D9-127A-32A0-35B0C0A779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DB7B00-F9DE-FEC4-739B-BEF93FD1EFB1}"/>
              </a:ext>
            </a:extLst>
          </p:cNvPr>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682184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8E115-86FA-024A-7AD0-457660B4F5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B3C313-6683-92FE-7709-A3051CA9F8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EA6629-1B08-6398-6E37-25FDD76EE7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ADD6F4-3E4A-1110-F535-8A40E650F7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AA3F81-B0B4-8F6E-AFA8-FC523E33BA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A97095-DE07-DEE1-48E5-49A04DA7CC39}"/>
              </a:ext>
            </a:extLst>
          </p:cNvPr>
          <p:cNvSpPr>
            <a:spLocks noGrp="1"/>
          </p:cNvSpPr>
          <p:nvPr>
            <p:ph type="dt" sz="half" idx="10"/>
          </p:nvPr>
        </p:nvSpPr>
        <p:spPr/>
        <p:txBody>
          <a:bodyPr/>
          <a:lstStyle/>
          <a:p>
            <a:fld id="{64F0E216-BA48-4F04-AC4F-645AA0DD6AC6}" type="datetimeFigureOut">
              <a:rPr lang="en-US" smtClean="0"/>
              <a:t>04/03/2025</a:t>
            </a:fld>
            <a:endParaRPr lang="en-US"/>
          </a:p>
        </p:txBody>
      </p:sp>
      <p:sp>
        <p:nvSpPr>
          <p:cNvPr id="8" name="Footer Placeholder 7">
            <a:extLst>
              <a:ext uri="{FF2B5EF4-FFF2-40B4-BE49-F238E27FC236}">
                <a16:creationId xmlns:a16="http://schemas.microsoft.com/office/drawing/2014/main" id="{CCCE05A3-B8F3-243B-6A93-2D95B350D1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2FA0C6C-C14B-424C-0477-EC103DDFBABD}"/>
              </a:ext>
            </a:extLst>
          </p:cNvPr>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468576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D3673-6664-8420-F809-22762B41C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D87700-9C00-E070-9691-FE63F8D1A8ED}"/>
              </a:ext>
            </a:extLst>
          </p:cNvPr>
          <p:cNvSpPr>
            <a:spLocks noGrp="1"/>
          </p:cNvSpPr>
          <p:nvPr>
            <p:ph type="dt" sz="half" idx="10"/>
          </p:nvPr>
        </p:nvSpPr>
        <p:spPr/>
        <p:txBody>
          <a:bodyPr/>
          <a:lstStyle/>
          <a:p>
            <a:fld id="{64F0E216-BA48-4F04-AC4F-645AA0DD6AC6}" type="datetimeFigureOut">
              <a:rPr lang="en-US" smtClean="0"/>
              <a:t>04/03/2025</a:t>
            </a:fld>
            <a:endParaRPr lang="en-US"/>
          </a:p>
        </p:txBody>
      </p:sp>
      <p:sp>
        <p:nvSpPr>
          <p:cNvPr id="4" name="Footer Placeholder 3">
            <a:extLst>
              <a:ext uri="{FF2B5EF4-FFF2-40B4-BE49-F238E27FC236}">
                <a16:creationId xmlns:a16="http://schemas.microsoft.com/office/drawing/2014/main" id="{D8DBE930-8195-3ABF-21D2-566B490A3F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E1A9FB-7AE0-92D9-CDBF-13ADCB6E6084}"/>
              </a:ext>
            </a:extLst>
          </p:cNvPr>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576382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8F1A96-B31F-5C45-3B80-531B37CC6769}"/>
              </a:ext>
            </a:extLst>
          </p:cNvPr>
          <p:cNvSpPr>
            <a:spLocks noGrp="1"/>
          </p:cNvSpPr>
          <p:nvPr>
            <p:ph type="dt" sz="half" idx="10"/>
          </p:nvPr>
        </p:nvSpPr>
        <p:spPr/>
        <p:txBody>
          <a:bodyPr/>
          <a:lstStyle/>
          <a:p>
            <a:fld id="{64F0E216-BA48-4F04-AC4F-645AA0DD6AC6}" type="datetimeFigureOut">
              <a:rPr lang="en-US" smtClean="0"/>
              <a:t>04/03/2025</a:t>
            </a:fld>
            <a:endParaRPr lang="en-US"/>
          </a:p>
        </p:txBody>
      </p:sp>
      <p:sp>
        <p:nvSpPr>
          <p:cNvPr id="3" name="Footer Placeholder 2">
            <a:extLst>
              <a:ext uri="{FF2B5EF4-FFF2-40B4-BE49-F238E27FC236}">
                <a16:creationId xmlns:a16="http://schemas.microsoft.com/office/drawing/2014/main" id="{C6C08941-9013-C528-5021-C1529AEBDD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9E42CD-4E18-9B0A-E15D-3B3FCC7611A7}"/>
              </a:ext>
            </a:extLst>
          </p:cNvPr>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845744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ACA16-E1C1-46F0-3E6E-466DBE20DE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7A1B79-5085-A64D-A5FF-5ECEAC3CCF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123215-B2F6-1D4B-A159-B3CA5F6D5F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B2AFCF-5E0B-3CC7-D5A4-D4A94F44E721}"/>
              </a:ext>
            </a:extLst>
          </p:cNvPr>
          <p:cNvSpPr>
            <a:spLocks noGrp="1"/>
          </p:cNvSpPr>
          <p:nvPr>
            <p:ph type="dt" sz="half" idx="10"/>
          </p:nvPr>
        </p:nvSpPr>
        <p:spPr/>
        <p:txBody>
          <a:bodyPr/>
          <a:lstStyle/>
          <a:p>
            <a:fld id="{64F0E216-BA48-4F04-AC4F-645AA0DD6AC6}" type="datetimeFigureOut">
              <a:rPr lang="en-US" smtClean="0"/>
              <a:t>04/03/2025</a:t>
            </a:fld>
            <a:endParaRPr lang="en-US"/>
          </a:p>
        </p:txBody>
      </p:sp>
      <p:sp>
        <p:nvSpPr>
          <p:cNvPr id="6" name="Footer Placeholder 5">
            <a:extLst>
              <a:ext uri="{FF2B5EF4-FFF2-40B4-BE49-F238E27FC236}">
                <a16:creationId xmlns:a16="http://schemas.microsoft.com/office/drawing/2014/main" id="{2AAE9F0B-7EC7-4A87-F5EA-5BB1F0CBA3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C27A78-9009-BEC1-602C-261124ADD800}"/>
              </a:ext>
            </a:extLst>
          </p:cNvPr>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690968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6E40E-E7E4-FDBA-89F2-FE23A021F1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13F60C-2EDB-225D-6FB9-E9586256E1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C2A7E2-62EE-8A4F-003D-D5B7119C65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42811D-6C06-3334-6B74-2EF1113CB195}"/>
              </a:ext>
            </a:extLst>
          </p:cNvPr>
          <p:cNvSpPr>
            <a:spLocks noGrp="1"/>
          </p:cNvSpPr>
          <p:nvPr>
            <p:ph type="dt" sz="half" idx="10"/>
          </p:nvPr>
        </p:nvSpPr>
        <p:spPr/>
        <p:txBody>
          <a:bodyPr/>
          <a:lstStyle/>
          <a:p>
            <a:fld id="{64F0E216-BA48-4F04-AC4F-645AA0DD6AC6}" type="datetimeFigureOut">
              <a:rPr lang="en-US" smtClean="0"/>
              <a:t>04/03/2025</a:t>
            </a:fld>
            <a:endParaRPr lang="en-US"/>
          </a:p>
        </p:txBody>
      </p:sp>
      <p:sp>
        <p:nvSpPr>
          <p:cNvPr id="6" name="Footer Placeholder 5">
            <a:extLst>
              <a:ext uri="{FF2B5EF4-FFF2-40B4-BE49-F238E27FC236}">
                <a16:creationId xmlns:a16="http://schemas.microsoft.com/office/drawing/2014/main" id="{CA01D236-B46C-5A2F-6947-51DCB49C83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0F3298-4458-AA13-6396-2F5412D38969}"/>
              </a:ext>
            </a:extLst>
          </p:cNvPr>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765407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F5BDC5-A69A-ACCE-0D9C-171E04AC68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BA4043-5E18-A7EF-51D6-402AFD9CC1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1E1EDD-ED9C-E85A-F4FF-A01D02419B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4F0E216-BA48-4F04-AC4F-645AA0DD6AC6}" type="datetimeFigureOut">
              <a:rPr lang="en-US" smtClean="0"/>
              <a:pPr/>
              <a:t>04/03/2025</a:t>
            </a:fld>
            <a:endParaRPr lang="en-US" dirty="0"/>
          </a:p>
        </p:txBody>
      </p:sp>
      <p:sp>
        <p:nvSpPr>
          <p:cNvPr id="5" name="Footer Placeholder 4">
            <a:extLst>
              <a:ext uri="{FF2B5EF4-FFF2-40B4-BE49-F238E27FC236}">
                <a16:creationId xmlns:a16="http://schemas.microsoft.com/office/drawing/2014/main" id="{07E66680-C237-4AF3-9B3B-92CA919FA3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9CDB921E-0FE0-B193-4FE8-98B882E2E4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81658267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ichvucong.binhduong.gov.vn/" TargetMode="External"/><Relationship Id="rId2" Type="http://schemas.openxmlformats.org/officeDocument/2006/relationships/hyperlink" Target="https://dichvucong.gov.v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CABC3BE-DB61-D7B5-B763-DDE973C1FC2A}"/>
              </a:ext>
            </a:extLst>
          </p:cNvPr>
          <p:cNvSpPr>
            <a:spLocks noGrp="1"/>
          </p:cNvSpPr>
          <p:nvPr>
            <p:ph type="subTitle" idx="1"/>
          </p:nvPr>
        </p:nvSpPr>
        <p:spPr>
          <a:xfrm>
            <a:off x="4980778" y="5583379"/>
            <a:ext cx="6576637" cy="1067144"/>
          </a:xfrm>
        </p:spPr>
        <p:txBody>
          <a:bodyPr>
            <a:normAutofit fontScale="92500"/>
          </a:bodyPr>
          <a:lstStyle/>
          <a:p>
            <a:r>
              <a:rPr lang="en-US" sz="2600" b="1" u="sng" dirty="0" err="1">
                <a:solidFill>
                  <a:srgbClr val="0033CC"/>
                </a:solidFill>
              </a:rPr>
              <a:t>Trình</a:t>
            </a:r>
            <a:r>
              <a:rPr lang="en-US" sz="2600" b="1" u="sng" dirty="0">
                <a:solidFill>
                  <a:srgbClr val="0033CC"/>
                </a:solidFill>
              </a:rPr>
              <a:t> </a:t>
            </a:r>
            <a:r>
              <a:rPr lang="en-US" sz="2600" b="1" u="sng" dirty="0" err="1">
                <a:solidFill>
                  <a:srgbClr val="0033CC"/>
                </a:solidFill>
              </a:rPr>
              <a:t>bày</a:t>
            </a:r>
            <a:r>
              <a:rPr lang="en-US" sz="2600" b="1" dirty="0">
                <a:solidFill>
                  <a:srgbClr val="0033CC"/>
                </a:solidFill>
              </a:rPr>
              <a:t>: </a:t>
            </a:r>
            <a:r>
              <a:rPr lang="en-US" sz="2600" b="1" dirty="0" err="1">
                <a:solidFill>
                  <a:srgbClr val="0033CC"/>
                </a:solidFill>
              </a:rPr>
              <a:t>Th.S</a:t>
            </a:r>
            <a:r>
              <a:rPr lang="en-US" sz="2600" b="1" dirty="0">
                <a:solidFill>
                  <a:srgbClr val="0033CC"/>
                </a:solidFill>
              </a:rPr>
              <a:t> </a:t>
            </a:r>
            <a:r>
              <a:rPr lang="en-US" sz="2600" b="1" dirty="0" err="1">
                <a:solidFill>
                  <a:srgbClr val="0033CC"/>
                </a:solidFill>
              </a:rPr>
              <a:t>Ngô</a:t>
            </a:r>
            <a:r>
              <a:rPr lang="en-US" sz="2600" b="1" dirty="0">
                <a:solidFill>
                  <a:srgbClr val="0033CC"/>
                </a:solidFill>
              </a:rPr>
              <a:t> </a:t>
            </a:r>
            <a:r>
              <a:rPr lang="en-US" sz="2600" b="1" dirty="0" err="1">
                <a:solidFill>
                  <a:srgbClr val="0033CC"/>
                </a:solidFill>
              </a:rPr>
              <a:t>Thành</a:t>
            </a:r>
            <a:r>
              <a:rPr lang="en-US" sz="2600" b="1" dirty="0">
                <a:solidFill>
                  <a:srgbClr val="0033CC"/>
                </a:solidFill>
              </a:rPr>
              <a:t> </a:t>
            </a:r>
            <a:r>
              <a:rPr lang="en-US" sz="2600" b="1" dirty="0" err="1">
                <a:solidFill>
                  <a:srgbClr val="0033CC"/>
                </a:solidFill>
              </a:rPr>
              <a:t>Mua</a:t>
            </a:r>
            <a:r>
              <a:rPr lang="en-US" sz="2600" b="1" dirty="0">
                <a:solidFill>
                  <a:srgbClr val="0033CC"/>
                </a:solidFill>
              </a:rPr>
              <a:t> </a:t>
            </a:r>
          </a:p>
          <a:p>
            <a:r>
              <a:rPr lang="en-US" sz="2600" dirty="0" err="1">
                <a:solidFill>
                  <a:srgbClr val="0033CC"/>
                </a:solidFill>
              </a:rPr>
              <a:t>Phó</a:t>
            </a:r>
            <a:r>
              <a:rPr lang="en-US" sz="2600" dirty="0">
                <a:solidFill>
                  <a:srgbClr val="0033CC"/>
                </a:solidFill>
              </a:rPr>
              <a:t> Chi </a:t>
            </a:r>
            <a:r>
              <a:rPr lang="en-US" sz="2600" dirty="0" err="1">
                <a:solidFill>
                  <a:srgbClr val="0033CC"/>
                </a:solidFill>
              </a:rPr>
              <a:t>cục</a:t>
            </a:r>
            <a:r>
              <a:rPr lang="en-US" sz="2600" dirty="0">
                <a:solidFill>
                  <a:srgbClr val="0033CC"/>
                </a:solidFill>
              </a:rPr>
              <a:t> </a:t>
            </a:r>
            <a:r>
              <a:rPr lang="en-US" sz="2600" dirty="0" err="1">
                <a:solidFill>
                  <a:srgbClr val="0033CC"/>
                </a:solidFill>
              </a:rPr>
              <a:t>trưởng</a:t>
            </a:r>
            <a:r>
              <a:rPr lang="en-US" sz="2600" dirty="0">
                <a:solidFill>
                  <a:srgbClr val="0033CC"/>
                </a:solidFill>
              </a:rPr>
              <a:t> </a:t>
            </a:r>
            <a:r>
              <a:rPr lang="vi-VN" sz="2600" dirty="0">
                <a:solidFill>
                  <a:srgbClr val="0033CC"/>
                </a:solidFill>
              </a:rPr>
              <a:t>– Chi cục Bảo vệ môi trường</a:t>
            </a:r>
            <a:endParaRPr lang="en-US" sz="2600" dirty="0">
              <a:solidFill>
                <a:srgbClr val="0033CC"/>
              </a:solidFill>
            </a:endParaRPr>
          </a:p>
        </p:txBody>
      </p:sp>
      <p:pic>
        <p:nvPicPr>
          <p:cNvPr id="1026" name="Picture 2" descr="Trạm Năng Lượng Ống Khói Nhà Máy - Ảnh miễn phí trên Pixabay">
            <a:extLst>
              <a:ext uri="{FF2B5EF4-FFF2-40B4-BE49-F238E27FC236}">
                <a16:creationId xmlns:a16="http://schemas.microsoft.com/office/drawing/2014/main" id="{3308BA54-80AD-BC56-A0C5-4F51F52EF9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1196" r="31195" b="-1"/>
          <a:stretch/>
        </p:blipFill>
        <p:spPr bwMode="auto">
          <a:xfrm>
            <a:off x="20" y="10"/>
            <a:ext cx="3863955" cy="685798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a:extLst>
              <a:ext uri="{FF2B5EF4-FFF2-40B4-BE49-F238E27FC236}">
                <a16:creationId xmlns:a16="http://schemas.microsoft.com/office/drawing/2014/main" id="{C29B2DB0-613F-8FA1-55E2-272361801B62}"/>
              </a:ext>
            </a:extLst>
          </p:cNvPr>
          <p:cNvSpPr txBox="1">
            <a:spLocks noChangeArrowheads="1"/>
          </p:cNvSpPr>
          <p:nvPr/>
        </p:nvSpPr>
        <p:spPr bwMode="auto">
          <a:xfrm>
            <a:off x="3863974" y="1303300"/>
            <a:ext cx="8328025" cy="32137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b" anchorCtr="0" compatLnSpc="1">
            <a:prstTxWarp prst="textNoShape">
              <a:avLst/>
            </a:prstTxWarp>
            <a:noAutofit/>
          </a:bodyPr>
          <a:lstStyle>
            <a:lvl1pPr algn="ctr" defTabSz="914400" rtl="0" eaLnBrk="1" fontAlgn="base" latinLnBrk="0" hangingPunct="1">
              <a:lnSpc>
                <a:spcPct val="100000"/>
              </a:lnSpc>
              <a:spcBef>
                <a:spcPct val="0"/>
              </a:spcBef>
              <a:spcAft>
                <a:spcPct val="0"/>
              </a:spcAft>
              <a:buNone/>
              <a:defRPr sz="4400" kern="1200" cap="all" spc="400" baseline="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nSpc>
                <a:spcPct val="90000"/>
              </a:lnSpc>
            </a:pPr>
            <a:r>
              <a:rPr lang="en-US" altLang="en-US" sz="36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TẬP HUẤN</a:t>
            </a:r>
          </a:p>
          <a:p>
            <a:pPr>
              <a:lnSpc>
                <a:spcPct val="90000"/>
              </a:lnSpc>
            </a:pPr>
            <a:r>
              <a:rPr lang="en-US" altLang="en-US" sz="36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TRIỂN KHAI NGHỊ ĐỊNH SỐ 153/2024/NĐ-CP NGÀY 21/11/2024 CỦA CHÍNH PHỦ QUY ĐỊNH PHÍ BẢO VỆ MÔI TRƯỜNG ĐỐI VỚI KHÍ THẢI</a:t>
            </a:r>
          </a:p>
        </p:txBody>
      </p:sp>
      <p:sp>
        <p:nvSpPr>
          <p:cNvPr id="12" name="TextBox 11">
            <a:extLst>
              <a:ext uri="{FF2B5EF4-FFF2-40B4-BE49-F238E27FC236}">
                <a16:creationId xmlns:a16="http://schemas.microsoft.com/office/drawing/2014/main" id="{AC016294-42C6-A981-2375-DEA120A6A140}"/>
              </a:ext>
            </a:extLst>
          </p:cNvPr>
          <p:cNvSpPr txBox="1"/>
          <p:nvPr/>
        </p:nvSpPr>
        <p:spPr>
          <a:xfrm>
            <a:off x="5086278" y="68974"/>
            <a:ext cx="7233313" cy="954107"/>
          </a:xfrm>
          <a:prstGeom prst="rect">
            <a:avLst/>
          </a:prstGeom>
          <a:noFill/>
        </p:spPr>
        <p:txBody>
          <a:bodyPr wrap="square">
            <a:spAutoFit/>
          </a:bodyPr>
          <a:lstStyle/>
          <a:p>
            <a:pPr algn="ctr"/>
            <a:r>
              <a:rPr lang="en-US" altLang="en-US" sz="2800" b="1" dirty="0">
                <a:solidFill>
                  <a:srgbClr val="0033CC"/>
                </a:solidFill>
                <a:latin typeface="Times New Roman" panose="02020603050405020304" pitchFamily="18" charset="0"/>
                <a:cs typeface="Times New Roman" panose="02020603050405020304" pitchFamily="18" charset="0"/>
              </a:rPr>
              <a:t>UBND TỈNH BÌNH DƯƠNG</a:t>
            </a:r>
          </a:p>
          <a:p>
            <a:pPr algn="ctr"/>
            <a:r>
              <a:rPr lang="en-US" altLang="en-US" sz="2800" b="1" dirty="0">
                <a:solidFill>
                  <a:srgbClr val="0033CC"/>
                </a:solidFill>
                <a:latin typeface="Times New Roman" panose="02020603050405020304" pitchFamily="18" charset="0"/>
                <a:cs typeface="Times New Roman" panose="02020603050405020304" pitchFamily="18" charset="0"/>
              </a:rPr>
              <a:t>SỞ NÔNG NGHIỆP VÀ MÔI TRƯỜNG</a:t>
            </a:r>
          </a:p>
        </p:txBody>
      </p:sp>
    </p:spTree>
    <p:extLst>
      <p:ext uri="{BB962C8B-B14F-4D97-AF65-F5344CB8AC3E}">
        <p14:creationId xmlns:p14="http://schemas.microsoft.com/office/powerpoint/2010/main" val="1917695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0D2769-4817-810E-013E-197ED34E33F1}"/>
              </a:ext>
            </a:extLst>
          </p:cNvPr>
          <p:cNvSpPr txBox="1"/>
          <p:nvPr/>
        </p:nvSpPr>
        <p:spPr>
          <a:xfrm>
            <a:off x="1004175" y="141130"/>
            <a:ext cx="10439781" cy="553998"/>
          </a:xfrm>
          <a:prstGeom prst="rect">
            <a:avLst/>
          </a:prstGeom>
          <a:noFill/>
        </p:spPr>
        <p:txBody>
          <a:bodyPr wrap="square" rtlCol="0">
            <a:spAutoFit/>
          </a:bodyPr>
          <a:lstStyle/>
          <a:p>
            <a:pPr algn="ctr"/>
            <a:r>
              <a:rPr lang="en-US" sz="3000" b="1" dirty="0">
                <a:solidFill>
                  <a:srgbClr val="FF0000"/>
                </a:solidFill>
                <a:latin typeface="Times New Roman" panose="02020603050405020304" pitchFamily="18" charset="0"/>
                <a:ea typeface="+mj-ea"/>
                <a:cs typeface="Times New Roman" panose="02020603050405020304" pitchFamily="18" charset="0"/>
              </a:rPr>
              <a:t>4. KÊ KHAI, THẨM ĐỊNH TỜ KHAI VÀ NỘP PHÍ</a:t>
            </a:r>
            <a:endParaRPr lang="vi-VN" sz="3000" b="1" dirty="0">
              <a:solidFill>
                <a:srgbClr val="FF0000"/>
              </a:solidFill>
              <a:latin typeface="Times New Roman" panose="02020603050405020304" pitchFamily="18" charset="0"/>
              <a:ea typeface="+mj-ea"/>
              <a:cs typeface="Times New Roman" panose="02020603050405020304" pitchFamily="18" charset="0"/>
            </a:endParaRPr>
          </a:p>
        </p:txBody>
      </p:sp>
      <p:cxnSp>
        <p:nvCxnSpPr>
          <p:cNvPr id="3" name="Straight Connector 2">
            <a:extLst>
              <a:ext uri="{FF2B5EF4-FFF2-40B4-BE49-F238E27FC236}">
                <a16:creationId xmlns:a16="http://schemas.microsoft.com/office/drawing/2014/main" id="{EC443C4F-C6EF-D169-9696-92697D280E7D}"/>
              </a:ext>
            </a:extLst>
          </p:cNvPr>
          <p:cNvCxnSpPr/>
          <p:nvPr/>
        </p:nvCxnSpPr>
        <p:spPr>
          <a:xfrm>
            <a:off x="1503142" y="130453"/>
            <a:ext cx="91440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614A276C-04F5-5E61-179C-42F4BA1678E7}"/>
              </a:ext>
            </a:extLst>
          </p:cNvPr>
          <p:cNvCxnSpPr/>
          <p:nvPr/>
        </p:nvCxnSpPr>
        <p:spPr>
          <a:xfrm>
            <a:off x="1503142" y="746054"/>
            <a:ext cx="9144000" cy="0"/>
          </a:xfrm>
          <a:prstGeom prst="line">
            <a:avLst/>
          </a:prstGeom>
          <a:ln w="57150"/>
        </p:spPr>
        <p:style>
          <a:lnRef idx="1">
            <a:schemeClr val="accent5"/>
          </a:lnRef>
          <a:fillRef idx="0">
            <a:schemeClr val="accent5"/>
          </a:fillRef>
          <a:effectRef idx="0">
            <a:schemeClr val="accent5"/>
          </a:effectRef>
          <a:fontRef idx="minor">
            <a:schemeClr val="tx1"/>
          </a:fontRef>
        </p:style>
      </p:cxnSp>
      <p:sp>
        <p:nvSpPr>
          <p:cNvPr id="8" name="TextBox 7">
            <a:extLst>
              <a:ext uri="{FF2B5EF4-FFF2-40B4-BE49-F238E27FC236}">
                <a16:creationId xmlns:a16="http://schemas.microsoft.com/office/drawing/2014/main" id="{F9F19692-E547-679C-50BB-45BAC1C2D3FA}"/>
              </a:ext>
            </a:extLst>
          </p:cNvPr>
          <p:cNvSpPr txBox="1"/>
          <p:nvPr/>
        </p:nvSpPr>
        <p:spPr>
          <a:xfrm>
            <a:off x="298456" y="796981"/>
            <a:ext cx="11553372" cy="6312497"/>
          </a:xfrm>
          <a:prstGeom prst="rect">
            <a:avLst/>
          </a:prstGeom>
          <a:noFill/>
        </p:spPr>
        <p:txBody>
          <a:bodyPr wrap="square">
            <a:spAutoFit/>
          </a:bodyPr>
          <a:lstStyle/>
          <a:p>
            <a:pPr marR="0" lvl="0" indent="465138" defTabSz="914400" rtl="0" eaLnBrk="1" fontAlgn="base" latinLnBrk="0" hangingPunct="1">
              <a:lnSpc>
                <a:spcPct val="90000"/>
              </a:lnSpc>
              <a:spcBef>
                <a:spcPts val="600"/>
              </a:spcBef>
              <a:spcAft>
                <a:spcPct val="0"/>
              </a:spcAft>
              <a:buClr>
                <a:srgbClr val="330066"/>
              </a:buClr>
              <a:buSzPct val="70000"/>
              <a:tabLst/>
              <a:defRPr/>
            </a:pPr>
            <a:r>
              <a:rPr kumimoji="0" lang="en-US" altLang="en-US" sz="2500" b="1" i="0" u="none" strike="noStrike" kern="0" cap="none" spc="0" normalizeH="0" baseline="0" noProof="0" dirty="0">
                <a:ln>
                  <a:noFill/>
                </a:ln>
                <a:solidFill>
                  <a:srgbClr val="0033CC"/>
                </a:solidFill>
                <a:effectLst/>
                <a:uLnTx/>
                <a:uFillTx/>
                <a:latin typeface="Arial"/>
                <a:ea typeface="+mn-ea"/>
                <a:cs typeface="Arial"/>
              </a:rPr>
              <a:t>1. </a:t>
            </a:r>
            <a:r>
              <a:rPr kumimoji="0" lang="en-US" altLang="en-US" sz="2500" b="1" i="0" u="none" strike="noStrike" kern="0" cap="none" spc="0" normalizeH="0" baseline="0" noProof="0" dirty="0" err="1">
                <a:ln>
                  <a:noFill/>
                </a:ln>
                <a:solidFill>
                  <a:srgbClr val="FF0000"/>
                </a:solidFill>
                <a:effectLst/>
                <a:uLnTx/>
                <a:uFillTx/>
                <a:latin typeface="Arial"/>
                <a:ea typeface="+mn-ea"/>
                <a:cs typeface="Arial"/>
              </a:rPr>
              <a:t>Biểu</a:t>
            </a:r>
            <a:r>
              <a:rPr kumimoji="0" lang="en-US" altLang="en-US" sz="2500" b="1" i="0" u="none" strike="noStrike" kern="0" cap="none" spc="0" normalizeH="0" baseline="0" noProof="0" dirty="0">
                <a:ln>
                  <a:noFill/>
                </a:ln>
                <a:solidFill>
                  <a:srgbClr val="FF0000"/>
                </a:solidFill>
                <a:effectLst/>
                <a:uLnTx/>
                <a:uFillTx/>
                <a:latin typeface="Arial"/>
                <a:ea typeface="+mn-ea"/>
                <a:cs typeface="Arial"/>
              </a:rPr>
              <a:t> </a:t>
            </a:r>
            <a:r>
              <a:rPr kumimoji="0" lang="en-US" altLang="en-US" sz="2500" b="1" i="0" u="none" strike="noStrike" kern="0" cap="none" spc="0" normalizeH="0" baseline="0" noProof="0" dirty="0" err="1">
                <a:ln>
                  <a:noFill/>
                </a:ln>
                <a:solidFill>
                  <a:srgbClr val="FF0000"/>
                </a:solidFill>
                <a:effectLst/>
                <a:uLnTx/>
                <a:uFillTx/>
                <a:latin typeface="Arial"/>
                <a:ea typeface="+mn-ea"/>
                <a:cs typeface="Arial"/>
              </a:rPr>
              <a:t>mẫu</a:t>
            </a:r>
            <a:r>
              <a:rPr kumimoji="0" lang="en-US" altLang="en-US" sz="2500" b="1" i="0" u="none" strike="noStrike" kern="0" cap="none" spc="0" normalizeH="0" baseline="0" noProof="0" dirty="0">
                <a:ln>
                  <a:noFill/>
                </a:ln>
                <a:solidFill>
                  <a:srgbClr val="FF0000"/>
                </a:solidFill>
                <a:effectLst/>
                <a:uLnTx/>
                <a:uFillTx/>
                <a:latin typeface="Arial"/>
                <a:ea typeface="+mn-ea"/>
                <a:cs typeface="Arial"/>
              </a:rPr>
              <a:t> </a:t>
            </a:r>
            <a:r>
              <a:rPr kumimoji="0" lang="en-US" altLang="en-US" sz="2500" b="1" i="0" u="none" strike="noStrike" kern="0" cap="none" spc="0" normalizeH="0" baseline="0" noProof="0" dirty="0" err="1">
                <a:ln>
                  <a:noFill/>
                </a:ln>
                <a:solidFill>
                  <a:srgbClr val="FF0000"/>
                </a:solidFill>
                <a:effectLst/>
                <a:uLnTx/>
                <a:uFillTx/>
                <a:latin typeface="Arial"/>
                <a:ea typeface="+mn-ea"/>
                <a:cs typeface="Arial"/>
              </a:rPr>
              <a:t>tờ</a:t>
            </a:r>
            <a:r>
              <a:rPr kumimoji="0" lang="en-US" altLang="en-US" sz="2500" b="1" i="0" u="none" strike="noStrike" kern="0" cap="none" spc="0" normalizeH="0" baseline="0" noProof="0" dirty="0">
                <a:ln>
                  <a:noFill/>
                </a:ln>
                <a:solidFill>
                  <a:srgbClr val="FF0000"/>
                </a:solidFill>
                <a:effectLst/>
                <a:uLnTx/>
                <a:uFillTx/>
                <a:latin typeface="Arial"/>
                <a:ea typeface="+mn-ea"/>
                <a:cs typeface="Arial"/>
              </a:rPr>
              <a:t> </a:t>
            </a:r>
            <a:r>
              <a:rPr kumimoji="0" lang="en-US" altLang="en-US" sz="2500" b="1" i="0" u="none" strike="noStrike" kern="0" cap="none" spc="0" normalizeH="0" baseline="0" noProof="0" dirty="0" err="1">
                <a:ln>
                  <a:noFill/>
                </a:ln>
                <a:solidFill>
                  <a:srgbClr val="FF0000"/>
                </a:solidFill>
                <a:effectLst/>
                <a:uLnTx/>
                <a:uFillTx/>
                <a:latin typeface="Arial"/>
                <a:ea typeface="+mn-ea"/>
                <a:cs typeface="Arial"/>
              </a:rPr>
              <a:t>khai</a:t>
            </a:r>
            <a:r>
              <a:rPr kumimoji="0" lang="en-US" altLang="en-US" sz="2500" b="0" i="0" u="none" strike="noStrike" kern="0" cap="none" spc="0" normalizeH="0" baseline="0" noProof="0" dirty="0">
                <a:ln>
                  <a:noFill/>
                </a:ln>
                <a:solidFill>
                  <a:srgbClr val="0033CC"/>
                </a:solidFill>
                <a:effectLst/>
                <a:uLnTx/>
                <a:uFillTx/>
                <a:latin typeface="Arial"/>
                <a:ea typeface="+mn-ea"/>
                <a:cs typeface="Arial"/>
              </a:rPr>
              <a:t>: </a:t>
            </a:r>
            <a:r>
              <a:rPr lang="en-US" sz="2500" i="1" kern="0" dirty="0" err="1">
                <a:solidFill>
                  <a:srgbClr val="0033CC"/>
                </a:solidFill>
                <a:latin typeface="Arial" panose="020B0604020202020204" pitchFamily="34" charset="0"/>
                <a:cs typeface="Arial" panose="020B0604020202020204" pitchFamily="34" charset="0"/>
              </a:rPr>
              <a:t>chậm</a:t>
            </a:r>
            <a:r>
              <a:rPr lang="en-US" sz="2500" i="1" kern="0" dirty="0">
                <a:solidFill>
                  <a:srgbClr val="0033CC"/>
                </a:solidFill>
                <a:latin typeface="Arial" panose="020B0604020202020204" pitchFamily="34" charset="0"/>
                <a:cs typeface="Arial" panose="020B0604020202020204" pitchFamily="34" charset="0"/>
              </a:rPr>
              <a:t> </a:t>
            </a:r>
            <a:r>
              <a:rPr lang="en-US" sz="2500" i="1" kern="0" dirty="0" err="1">
                <a:solidFill>
                  <a:srgbClr val="0033CC"/>
                </a:solidFill>
                <a:latin typeface="Arial" panose="020B0604020202020204" pitchFamily="34" charset="0"/>
                <a:cs typeface="Arial" panose="020B0604020202020204" pitchFamily="34" charset="0"/>
              </a:rPr>
              <a:t>nhất</a:t>
            </a:r>
            <a:r>
              <a:rPr lang="en-US" sz="2500" i="1" kern="0" dirty="0">
                <a:solidFill>
                  <a:srgbClr val="0033CC"/>
                </a:solidFill>
                <a:latin typeface="Arial" panose="020B0604020202020204" pitchFamily="34" charset="0"/>
                <a:cs typeface="Arial" panose="020B0604020202020204" pitchFamily="34" charset="0"/>
              </a:rPr>
              <a:t> </a:t>
            </a:r>
            <a:r>
              <a:rPr lang="en-US" sz="2500" i="1" kern="0" dirty="0" err="1">
                <a:solidFill>
                  <a:srgbClr val="0033CC"/>
                </a:solidFill>
                <a:latin typeface="Arial" panose="020B0604020202020204" pitchFamily="34" charset="0"/>
                <a:cs typeface="Arial" panose="020B0604020202020204" pitchFamily="34" charset="0"/>
              </a:rPr>
              <a:t>là</a:t>
            </a:r>
            <a:r>
              <a:rPr lang="en-US" sz="2500" i="1" kern="0" dirty="0">
                <a:solidFill>
                  <a:srgbClr val="0033CC"/>
                </a:solidFill>
                <a:latin typeface="Arial" panose="020B0604020202020204" pitchFamily="34" charset="0"/>
                <a:cs typeface="Arial" panose="020B0604020202020204" pitchFamily="34" charset="0"/>
              </a:rPr>
              <a:t> </a:t>
            </a:r>
            <a:r>
              <a:rPr lang="en-US" sz="2500" i="1" kern="0" dirty="0" err="1">
                <a:solidFill>
                  <a:srgbClr val="0033CC"/>
                </a:solidFill>
                <a:latin typeface="Arial" panose="020B0604020202020204" pitchFamily="34" charset="0"/>
                <a:cs typeface="Arial" panose="020B0604020202020204" pitchFamily="34" charset="0"/>
              </a:rPr>
              <a:t>ngày</a:t>
            </a:r>
            <a:r>
              <a:rPr lang="en-US" sz="2500" i="1" kern="0" dirty="0">
                <a:solidFill>
                  <a:srgbClr val="0033CC"/>
                </a:solidFill>
                <a:latin typeface="Arial" panose="020B0604020202020204" pitchFamily="34" charset="0"/>
                <a:cs typeface="Arial" panose="020B0604020202020204" pitchFamily="34" charset="0"/>
              </a:rPr>
              <a:t> 20 </a:t>
            </a:r>
            <a:r>
              <a:rPr lang="en-US" sz="2500" i="1" kern="0" dirty="0" err="1">
                <a:solidFill>
                  <a:srgbClr val="0033CC"/>
                </a:solidFill>
                <a:latin typeface="Arial" panose="020B0604020202020204" pitchFamily="34" charset="0"/>
                <a:cs typeface="Arial" panose="020B0604020202020204" pitchFamily="34" charset="0"/>
              </a:rPr>
              <a:t>của</a:t>
            </a:r>
            <a:r>
              <a:rPr lang="en-US" sz="2500" i="1" kern="0" dirty="0">
                <a:solidFill>
                  <a:srgbClr val="0033CC"/>
                </a:solidFill>
                <a:latin typeface="Arial" panose="020B0604020202020204" pitchFamily="34" charset="0"/>
                <a:cs typeface="Arial" panose="020B0604020202020204" pitchFamily="34" charset="0"/>
              </a:rPr>
              <a:t> </a:t>
            </a:r>
            <a:r>
              <a:rPr lang="en-US" sz="2500" i="1" kern="0" dirty="0" err="1">
                <a:solidFill>
                  <a:srgbClr val="0033CC"/>
                </a:solidFill>
                <a:latin typeface="Arial" panose="020B0604020202020204" pitchFamily="34" charset="0"/>
                <a:cs typeface="Arial" panose="020B0604020202020204" pitchFamily="34" charset="0"/>
              </a:rPr>
              <a:t>tháng</a:t>
            </a:r>
            <a:r>
              <a:rPr lang="en-US" sz="2500" i="1" kern="0" dirty="0">
                <a:solidFill>
                  <a:srgbClr val="0033CC"/>
                </a:solidFill>
                <a:latin typeface="Arial" panose="020B0604020202020204" pitchFamily="34" charset="0"/>
                <a:cs typeface="Arial" panose="020B0604020202020204" pitchFamily="34" charset="0"/>
              </a:rPr>
              <a:t> </a:t>
            </a:r>
            <a:r>
              <a:rPr lang="en-US" sz="2500" i="1" kern="0" dirty="0" err="1">
                <a:solidFill>
                  <a:srgbClr val="0033CC"/>
                </a:solidFill>
                <a:latin typeface="Arial" panose="020B0604020202020204" pitchFamily="34" charset="0"/>
                <a:cs typeface="Arial" panose="020B0604020202020204" pitchFamily="34" charset="0"/>
              </a:rPr>
              <a:t>đầu</a:t>
            </a:r>
            <a:r>
              <a:rPr lang="en-US" sz="2500" i="1" kern="0" dirty="0">
                <a:solidFill>
                  <a:srgbClr val="0033CC"/>
                </a:solidFill>
                <a:latin typeface="Arial" panose="020B0604020202020204" pitchFamily="34" charset="0"/>
                <a:cs typeface="Arial" panose="020B0604020202020204" pitchFamily="34" charset="0"/>
              </a:rPr>
              <a:t> </a:t>
            </a:r>
            <a:r>
              <a:rPr lang="en-US" sz="2500" i="1" kern="0" dirty="0" err="1">
                <a:solidFill>
                  <a:srgbClr val="0033CC"/>
                </a:solidFill>
                <a:latin typeface="Arial" panose="020B0604020202020204" pitchFamily="34" charset="0"/>
                <a:cs typeface="Arial" panose="020B0604020202020204" pitchFamily="34" charset="0"/>
              </a:rPr>
              <a:t>tiên</a:t>
            </a:r>
            <a:r>
              <a:rPr lang="en-US" sz="2500" i="1" kern="0" dirty="0">
                <a:solidFill>
                  <a:srgbClr val="0033CC"/>
                </a:solidFill>
                <a:latin typeface="Arial" panose="020B0604020202020204" pitchFamily="34" charset="0"/>
                <a:cs typeface="Arial" panose="020B0604020202020204" pitchFamily="34" charset="0"/>
              </a:rPr>
              <a:t> </a:t>
            </a:r>
            <a:r>
              <a:rPr lang="en-US" sz="2500" i="1" kern="0" dirty="0" err="1">
                <a:solidFill>
                  <a:srgbClr val="0033CC"/>
                </a:solidFill>
                <a:latin typeface="Arial" panose="020B0604020202020204" pitchFamily="34" charset="0"/>
                <a:cs typeface="Arial" panose="020B0604020202020204" pitchFamily="34" charset="0"/>
              </a:rPr>
              <a:t>của</a:t>
            </a:r>
            <a:r>
              <a:rPr lang="en-US" sz="2500" i="1" kern="0" dirty="0">
                <a:solidFill>
                  <a:srgbClr val="0033CC"/>
                </a:solidFill>
                <a:latin typeface="Arial" panose="020B0604020202020204" pitchFamily="34" charset="0"/>
                <a:cs typeface="Arial" panose="020B0604020202020204" pitchFamily="34" charset="0"/>
              </a:rPr>
              <a:t> </a:t>
            </a:r>
            <a:r>
              <a:rPr lang="en-US" sz="2500" i="1" kern="0" dirty="0" err="1">
                <a:solidFill>
                  <a:srgbClr val="0033CC"/>
                </a:solidFill>
                <a:latin typeface="Arial" panose="020B0604020202020204" pitchFamily="34" charset="0"/>
                <a:cs typeface="Arial" panose="020B0604020202020204" pitchFamily="34" charset="0"/>
              </a:rPr>
              <a:t>quý</a:t>
            </a:r>
            <a:r>
              <a:rPr lang="en-US" sz="2500" i="1" kern="0" dirty="0">
                <a:solidFill>
                  <a:srgbClr val="0033CC"/>
                </a:solidFill>
                <a:latin typeface="Arial" panose="020B0604020202020204" pitchFamily="34" charset="0"/>
                <a:cs typeface="Arial" panose="020B0604020202020204" pitchFamily="34" charset="0"/>
              </a:rPr>
              <a:t> </a:t>
            </a:r>
            <a:r>
              <a:rPr lang="en-US" sz="2500" i="1" kern="0" dirty="0" err="1">
                <a:solidFill>
                  <a:srgbClr val="0033CC"/>
                </a:solidFill>
                <a:latin typeface="Arial" panose="020B0604020202020204" pitchFamily="34" charset="0"/>
                <a:cs typeface="Arial" panose="020B0604020202020204" pitchFamily="34" charset="0"/>
              </a:rPr>
              <a:t>tiếp</a:t>
            </a:r>
            <a:r>
              <a:rPr lang="en-US" sz="2500" i="1" kern="0" dirty="0">
                <a:solidFill>
                  <a:srgbClr val="0033CC"/>
                </a:solidFill>
                <a:latin typeface="Arial" panose="020B0604020202020204" pitchFamily="34" charset="0"/>
                <a:cs typeface="Arial" panose="020B0604020202020204" pitchFamily="34" charset="0"/>
              </a:rPr>
              <a:t> </a:t>
            </a:r>
            <a:r>
              <a:rPr lang="en-US" sz="2500" i="1" kern="0" dirty="0" err="1">
                <a:solidFill>
                  <a:srgbClr val="0033CC"/>
                </a:solidFill>
                <a:latin typeface="Arial" panose="020B0604020202020204" pitchFamily="34" charset="0"/>
                <a:cs typeface="Arial" panose="020B0604020202020204" pitchFamily="34" charset="0"/>
              </a:rPr>
              <a:t>theo</a:t>
            </a:r>
            <a:r>
              <a:rPr lang="en-US" sz="2500" kern="0" dirty="0">
                <a:solidFill>
                  <a:srgbClr val="0033CC"/>
                </a:solidFill>
                <a:latin typeface="Arial" panose="020B0604020202020204" pitchFamily="34" charset="0"/>
                <a:cs typeface="Arial" panose="020B0604020202020204" pitchFamily="34" charset="0"/>
              </a:rPr>
              <a:t>, DN </a:t>
            </a:r>
            <a:r>
              <a:rPr lang="en-US" sz="2500" kern="0" dirty="0" err="1">
                <a:solidFill>
                  <a:srgbClr val="0033CC"/>
                </a:solidFill>
                <a:latin typeface="Arial" panose="020B0604020202020204" pitchFamily="34" charset="0"/>
                <a:cs typeface="Arial" panose="020B0604020202020204" pitchFamily="34" charset="0"/>
              </a:rPr>
              <a:t>phải</a:t>
            </a:r>
            <a:r>
              <a:rPr lang="en-US" sz="2500" kern="0" dirty="0">
                <a:solidFill>
                  <a:srgbClr val="0033CC"/>
                </a:solidFill>
                <a:latin typeface="Arial" panose="020B0604020202020204" pitchFamily="34" charset="0"/>
                <a:cs typeface="Arial" panose="020B0604020202020204" pitchFamily="34" charset="0"/>
              </a:rPr>
              <a:t> </a:t>
            </a:r>
            <a:r>
              <a:rPr lang="en-US" altLang="en-US" sz="2500" kern="0" dirty="0" err="1">
                <a:solidFill>
                  <a:srgbClr val="0033CC"/>
                </a:solidFill>
                <a:latin typeface="Arial" panose="020B0604020202020204" pitchFamily="34" charset="0"/>
                <a:cs typeface="Arial" panose="020B0604020202020204" pitchFamily="34" charset="0"/>
              </a:rPr>
              <a:t>kê</a:t>
            </a:r>
            <a:r>
              <a:rPr lang="en-US" altLang="en-US" sz="2500" kern="0" dirty="0">
                <a:solidFill>
                  <a:srgbClr val="0033CC"/>
                </a:solidFill>
                <a:latin typeface="Arial" panose="020B0604020202020204" pitchFamily="34" charset="0"/>
                <a:cs typeface="Arial" panose="020B0604020202020204" pitchFamily="34" charset="0"/>
              </a:rPr>
              <a:t> </a:t>
            </a:r>
            <a:r>
              <a:rPr lang="en-US" altLang="en-US" sz="2500" kern="0" dirty="0" err="1">
                <a:solidFill>
                  <a:srgbClr val="0033CC"/>
                </a:solidFill>
                <a:latin typeface="Arial" panose="020B0604020202020204" pitchFamily="34" charset="0"/>
                <a:cs typeface="Arial" panose="020B0604020202020204" pitchFamily="34" charset="0"/>
              </a:rPr>
              <a:t>khai</a:t>
            </a:r>
            <a:r>
              <a:rPr lang="en-US" altLang="en-US" sz="2500" kern="0" dirty="0">
                <a:solidFill>
                  <a:srgbClr val="0033CC"/>
                </a:solidFill>
                <a:latin typeface="Arial" panose="020B0604020202020204" pitchFamily="34" charset="0"/>
                <a:cs typeface="Arial" panose="020B0604020202020204" pitchFamily="34" charset="0"/>
              </a:rPr>
              <a:t> </a:t>
            </a:r>
            <a:r>
              <a:rPr lang="en-US" altLang="en-US" sz="2500" kern="0" dirty="0" err="1">
                <a:solidFill>
                  <a:srgbClr val="0033CC"/>
                </a:solidFill>
                <a:latin typeface="Arial" panose="020B0604020202020204" pitchFamily="34" charset="0"/>
                <a:cs typeface="Arial" panose="020B0604020202020204" pitchFamily="34" charset="0"/>
              </a:rPr>
              <a:t>theo</a:t>
            </a:r>
            <a:r>
              <a:rPr lang="en-US" altLang="en-US" sz="2500" kern="0" dirty="0">
                <a:solidFill>
                  <a:srgbClr val="0033CC"/>
                </a:solidFill>
                <a:latin typeface="Arial" panose="020B0604020202020204" pitchFamily="34" charset="0"/>
                <a:cs typeface="Arial" panose="020B0604020202020204" pitchFamily="34" charset="0"/>
              </a:rPr>
              <a:t> </a:t>
            </a:r>
            <a:r>
              <a:rPr lang="en-US" altLang="en-US" sz="2500" b="1" i="1" kern="0" dirty="0" err="1">
                <a:solidFill>
                  <a:srgbClr val="0033CC"/>
                </a:solidFill>
                <a:latin typeface="Arial" panose="020B0604020202020204" pitchFamily="34" charset="0"/>
                <a:cs typeface="Arial" panose="020B0604020202020204" pitchFamily="34" charset="0"/>
              </a:rPr>
              <a:t>Mẫu</a:t>
            </a:r>
            <a:r>
              <a:rPr lang="en-US" altLang="en-US" sz="2500" b="1" i="1" kern="0" dirty="0">
                <a:solidFill>
                  <a:srgbClr val="0033CC"/>
                </a:solidFill>
                <a:latin typeface="Arial" panose="020B0604020202020204" pitchFamily="34" charset="0"/>
                <a:cs typeface="Arial" panose="020B0604020202020204" pitchFamily="34" charset="0"/>
              </a:rPr>
              <a:t> </a:t>
            </a:r>
            <a:r>
              <a:rPr lang="en-US" altLang="en-US" sz="2500" b="1" i="1" kern="0" dirty="0" err="1">
                <a:solidFill>
                  <a:srgbClr val="0033CC"/>
                </a:solidFill>
                <a:latin typeface="Arial" panose="020B0604020202020204" pitchFamily="34" charset="0"/>
                <a:cs typeface="Arial" panose="020B0604020202020204" pitchFamily="34" charset="0"/>
              </a:rPr>
              <a:t>số</a:t>
            </a:r>
            <a:r>
              <a:rPr lang="en-US" altLang="en-US" sz="2500" b="1" i="1" kern="0" dirty="0">
                <a:solidFill>
                  <a:srgbClr val="0033CC"/>
                </a:solidFill>
                <a:latin typeface="Arial" panose="020B0604020202020204" pitchFamily="34" charset="0"/>
                <a:cs typeface="Arial" panose="020B0604020202020204" pitchFamily="34" charset="0"/>
              </a:rPr>
              <a:t> 1 </a:t>
            </a:r>
            <a:r>
              <a:rPr lang="en-US" altLang="en-US" sz="2500" kern="0" dirty="0" err="1">
                <a:solidFill>
                  <a:srgbClr val="0033CC"/>
                </a:solidFill>
                <a:latin typeface="Arial" panose="020B0604020202020204" pitchFamily="34" charset="0"/>
                <a:cs typeface="Arial" panose="020B0604020202020204" pitchFamily="34" charset="0"/>
              </a:rPr>
              <a:t>kèm</a:t>
            </a:r>
            <a:r>
              <a:rPr lang="en-US" altLang="en-US" sz="2500" kern="0" dirty="0">
                <a:solidFill>
                  <a:srgbClr val="0033CC"/>
                </a:solidFill>
                <a:latin typeface="Arial" panose="020B0604020202020204" pitchFamily="34" charset="0"/>
                <a:cs typeface="Arial" panose="020B0604020202020204" pitchFamily="34" charset="0"/>
              </a:rPr>
              <a:t> </a:t>
            </a:r>
            <a:r>
              <a:rPr lang="en-US" altLang="en-US" sz="2500" kern="0" dirty="0" err="1">
                <a:solidFill>
                  <a:srgbClr val="0033CC"/>
                </a:solidFill>
                <a:latin typeface="Arial" panose="020B0604020202020204" pitchFamily="34" charset="0"/>
                <a:cs typeface="Arial" panose="020B0604020202020204" pitchFamily="34" charset="0"/>
              </a:rPr>
              <a:t>theo</a:t>
            </a:r>
            <a:r>
              <a:rPr lang="en-US" altLang="en-US" sz="2500" kern="0" dirty="0">
                <a:solidFill>
                  <a:srgbClr val="0033CC"/>
                </a:solidFill>
                <a:latin typeface="Arial" panose="020B0604020202020204" pitchFamily="34" charset="0"/>
                <a:cs typeface="Arial" panose="020B0604020202020204" pitchFamily="34" charset="0"/>
              </a:rPr>
              <a:t> Nghị </a:t>
            </a:r>
            <a:r>
              <a:rPr lang="en-US" altLang="en-US" sz="2500" kern="0" dirty="0" err="1">
                <a:solidFill>
                  <a:srgbClr val="0033CC"/>
                </a:solidFill>
                <a:latin typeface="Arial" panose="020B0604020202020204" pitchFamily="34" charset="0"/>
                <a:cs typeface="Arial" panose="020B0604020202020204" pitchFamily="34" charset="0"/>
              </a:rPr>
              <a:t>định</a:t>
            </a:r>
            <a:r>
              <a:rPr lang="en-US" altLang="en-US" sz="2500" kern="0" dirty="0">
                <a:solidFill>
                  <a:srgbClr val="0033CC"/>
                </a:solidFill>
                <a:latin typeface="Arial" panose="020B0604020202020204" pitchFamily="34" charset="0"/>
                <a:cs typeface="Arial" panose="020B0604020202020204" pitchFamily="34" charset="0"/>
              </a:rPr>
              <a:t>, </a:t>
            </a:r>
            <a:r>
              <a:rPr lang="en-US" altLang="en-US" sz="2500" kern="0" dirty="0" err="1">
                <a:solidFill>
                  <a:srgbClr val="0033CC"/>
                </a:solidFill>
                <a:latin typeface="Arial" panose="020B0604020202020204" pitchFamily="34" charset="0"/>
                <a:cs typeface="Arial" panose="020B0604020202020204" pitchFamily="34" charset="0"/>
              </a:rPr>
              <a:t>đảm</a:t>
            </a:r>
            <a:r>
              <a:rPr lang="en-US" altLang="en-US" sz="2500" kern="0" dirty="0">
                <a:solidFill>
                  <a:srgbClr val="0033CC"/>
                </a:solidFill>
                <a:latin typeface="Arial" panose="020B0604020202020204" pitchFamily="34" charset="0"/>
                <a:cs typeface="Arial" panose="020B0604020202020204" pitchFamily="34" charset="0"/>
              </a:rPr>
              <a:t> </a:t>
            </a:r>
            <a:r>
              <a:rPr lang="en-US" altLang="en-US" sz="2500" kern="0" dirty="0" err="1">
                <a:solidFill>
                  <a:srgbClr val="0033CC"/>
                </a:solidFill>
                <a:latin typeface="Arial" panose="020B0604020202020204" pitchFamily="34" charset="0"/>
                <a:cs typeface="Arial" panose="020B0604020202020204" pitchFamily="34" charset="0"/>
              </a:rPr>
              <a:t>bảo</a:t>
            </a:r>
            <a:r>
              <a:rPr lang="en-US" altLang="en-US" sz="2500" kern="0" dirty="0">
                <a:solidFill>
                  <a:srgbClr val="0033CC"/>
                </a:solidFill>
                <a:latin typeface="Arial" panose="020B0604020202020204" pitchFamily="34" charset="0"/>
                <a:cs typeface="Arial" panose="020B0604020202020204" pitchFamily="34" charset="0"/>
              </a:rPr>
              <a:t> </a:t>
            </a:r>
            <a:r>
              <a:rPr lang="en-US" altLang="en-US" sz="2500" kern="0" dirty="0" err="1">
                <a:solidFill>
                  <a:srgbClr val="0033CC"/>
                </a:solidFill>
                <a:latin typeface="Arial" panose="020B0604020202020204" pitchFamily="34" charset="0"/>
                <a:cs typeface="Arial" panose="020B0604020202020204" pitchFamily="34" charset="0"/>
              </a:rPr>
              <a:t>đầy</a:t>
            </a:r>
            <a:r>
              <a:rPr lang="en-US" altLang="en-US" sz="2500" kern="0" dirty="0">
                <a:solidFill>
                  <a:srgbClr val="0033CC"/>
                </a:solidFill>
                <a:latin typeface="Arial" panose="020B0604020202020204" pitchFamily="34" charset="0"/>
                <a:cs typeface="Arial" panose="020B0604020202020204" pitchFamily="34" charset="0"/>
              </a:rPr>
              <a:t> đủ </a:t>
            </a:r>
            <a:r>
              <a:rPr lang="en-US" altLang="en-US" sz="2500" kern="0" dirty="0" err="1">
                <a:solidFill>
                  <a:srgbClr val="0033CC"/>
                </a:solidFill>
                <a:latin typeface="Arial" panose="020B0604020202020204" pitchFamily="34" charset="0"/>
                <a:cs typeface="Arial" panose="020B0604020202020204" pitchFamily="34" charset="0"/>
              </a:rPr>
              <a:t>các</a:t>
            </a:r>
            <a:r>
              <a:rPr lang="en-US" altLang="en-US" sz="2500" kern="0" dirty="0">
                <a:solidFill>
                  <a:srgbClr val="0033CC"/>
                </a:solidFill>
                <a:latin typeface="Arial" panose="020B0604020202020204" pitchFamily="34" charset="0"/>
                <a:cs typeface="Arial" panose="020B0604020202020204" pitchFamily="34" charset="0"/>
              </a:rPr>
              <a:t> </a:t>
            </a:r>
            <a:r>
              <a:rPr lang="en-US" altLang="en-US" sz="2500" kern="0" dirty="0" err="1">
                <a:solidFill>
                  <a:srgbClr val="0033CC"/>
                </a:solidFill>
                <a:latin typeface="Arial" panose="020B0604020202020204" pitchFamily="34" charset="0"/>
                <a:cs typeface="Arial" panose="020B0604020202020204" pitchFamily="34" charset="0"/>
              </a:rPr>
              <a:t>thông</a:t>
            </a:r>
            <a:r>
              <a:rPr lang="en-US" altLang="en-US" sz="2500" kern="0" dirty="0">
                <a:solidFill>
                  <a:srgbClr val="0033CC"/>
                </a:solidFill>
                <a:latin typeface="Arial" panose="020B0604020202020204" pitchFamily="34" charset="0"/>
                <a:cs typeface="Arial" panose="020B0604020202020204" pitchFamily="34" charset="0"/>
              </a:rPr>
              <a:t> tin, </a:t>
            </a:r>
            <a:r>
              <a:rPr lang="en-US" altLang="en-US" sz="2500" kern="0" dirty="0" err="1">
                <a:solidFill>
                  <a:srgbClr val="0033CC"/>
                </a:solidFill>
                <a:latin typeface="Arial" panose="020B0604020202020204" pitchFamily="34" charset="0"/>
                <a:cs typeface="Arial" panose="020B0604020202020204" pitchFamily="34" charset="0"/>
              </a:rPr>
              <a:t>sô</a:t>
            </a:r>
            <a:r>
              <a:rPr lang="en-US" altLang="en-US" sz="2500" kern="0" dirty="0">
                <a:solidFill>
                  <a:srgbClr val="0033CC"/>
                </a:solidFill>
                <a:latin typeface="Arial" panose="020B0604020202020204" pitchFamily="34" charset="0"/>
                <a:cs typeface="Arial" panose="020B0604020202020204" pitchFamily="34" charset="0"/>
              </a:rPr>
              <a:t>́ </a:t>
            </a:r>
            <a:r>
              <a:rPr lang="en-US" altLang="en-US" sz="2500" kern="0" dirty="0" err="1">
                <a:solidFill>
                  <a:srgbClr val="0033CC"/>
                </a:solidFill>
                <a:latin typeface="Arial" panose="020B0604020202020204" pitchFamily="34" charset="0"/>
                <a:cs typeface="Arial" panose="020B0604020202020204" pitchFamily="34" charset="0"/>
              </a:rPr>
              <a:t>liệu</a:t>
            </a:r>
            <a:r>
              <a:rPr lang="en-US" altLang="en-US" sz="2500" kern="0" dirty="0">
                <a:solidFill>
                  <a:srgbClr val="0033CC"/>
                </a:solidFill>
                <a:latin typeface="Arial" panose="020B0604020202020204" pitchFamily="34" charset="0"/>
                <a:cs typeface="Arial" panose="020B0604020202020204" pitchFamily="34" charset="0"/>
              </a:rPr>
              <a:t> </a:t>
            </a:r>
            <a:r>
              <a:rPr lang="en-US" altLang="en-US" sz="2500" kern="0" dirty="0" err="1">
                <a:solidFill>
                  <a:srgbClr val="0033CC"/>
                </a:solidFill>
                <a:latin typeface="Arial" panose="020B0604020202020204" pitchFamily="34" charset="0"/>
                <a:cs typeface="Arial" panose="020B0604020202020204" pitchFamily="34" charset="0"/>
              </a:rPr>
              <a:t>chính</a:t>
            </a:r>
            <a:r>
              <a:rPr lang="en-US" altLang="en-US" sz="2500" kern="0" dirty="0">
                <a:solidFill>
                  <a:srgbClr val="0033CC"/>
                </a:solidFill>
                <a:latin typeface="Arial" panose="020B0604020202020204" pitchFamily="34" charset="0"/>
                <a:cs typeface="Arial" panose="020B0604020202020204" pitchFamily="34" charset="0"/>
              </a:rPr>
              <a:t> </a:t>
            </a:r>
            <a:r>
              <a:rPr lang="en-US" altLang="en-US" sz="2500" kern="0" dirty="0" err="1">
                <a:solidFill>
                  <a:srgbClr val="0033CC"/>
                </a:solidFill>
                <a:latin typeface="Arial" panose="020B0604020202020204" pitchFamily="34" charset="0"/>
                <a:cs typeface="Arial" panose="020B0604020202020204" pitchFamily="34" charset="0"/>
              </a:rPr>
              <a:t>xác</a:t>
            </a:r>
            <a:r>
              <a:rPr lang="en-US" altLang="en-US" sz="2500" kern="0" dirty="0">
                <a:solidFill>
                  <a:srgbClr val="0033CC"/>
                </a:solidFill>
                <a:latin typeface="Arial" panose="020B0604020202020204" pitchFamily="34" charset="0"/>
                <a:cs typeface="Arial" panose="020B0604020202020204" pitchFamily="34" charset="0"/>
              </a:rPr>
              <a:t> và </a:t>
            </a:r>
            <a:r>
              <a:rPr lang="en-US" altLang="en-US" sz="2500" kern="0" dirty="0" err="1">
                <a:solidFill>
                  <a:srgbClr val="0033CC"/>
                </a:solidFill>
                <a:latin typeface="Arial" panose="020B0604020202020204" pitchFamily="34" charset="0"/>
                <a:cs typeface="Arial" panose="020B0604020202020204" pitchFamily="34" charset="0"/>
              </a:rPr>
              <a:t>tính</a:t>
            </a:r>
            <a:r>
              <a:rPr lang="en-US" altLang="en-US" sz="2500" kern="0" dirty="0">
                <a:solidFill>
                  <a:srgbClr val="0033CC"/>
                </a:solidFill>
                <a:latin typeface="Arial" panose="020B0604020202020204" pitchFamily="34" charset="0"/>
                <a:cs typeface="Arial" panose="020B0604020202020204" pitchFamily="34" charset="0"/>
              </a:rPr>
              <a:t> </a:t>
            </a:r>
            <a:r>
              <a:rPr lang="en-US" altLang="en-US" sz="2500" kern="0" dirty="0" err="1">
                <a:solidFill>
                  <a:srgbClr val="0033CC"/>
                </a:solidFill>
                <a:latin typeface="Arial" panose="020B0604020202020204" pitchFamily="34" charset="0"/>
                <a:cs typeface="Arial" panose="020B0604020202020204" pitchFamily="34" charset="0"/>
              </a:rPr>
              <a:t>đúng</a:t>
            </a:r>
            <a:r>
              <a:rPr lang="en-US" altLang="en-US" sz="2500" kern="0" dirty="0">
                <a:solidFill>
                  <a:srgbClr val="0033CC"/>
                </a:solidFill>
                <a:latin typeface="Arial" panose="020B0604020202020204" pitchFamily="34" charset="0"/>
                <a:cs typeface="Arial" panose="020B0604020202020204" pitchFamily="34" charset="0"/>
              </a:rPr>
              <a:t> </a:t>
            </a:r>
            <a:r>
              <a:rPr lang="en-US" altLang="en-US" sz="2500" kern="0" dirty="0" err="1">
                <a:solidFill>
                  <a:srgbClr val="0033CC"/>
                </a:solidFill>
                <a:latin typeface="Arial" panose="020B0604020202020204" pitchFamily="34" charset="0"/>
                <a:cs typeface="Arial" panose="020B0604020202020204" pitchFamily="34" charset="0"/>
              </a:rPr>
              <a:t>sô</a:t>
            </a:r>
            <a:r>
              <a:rPr lang="en-US" altLang="en-US" sz="2500" kern="0" dirty="0">
                <a:solidFill>
                  <a:srgbClr val="0033CC"/>
                </a:solidFill>
                <a:latin typeface="Arial" panose="020B0604020202020204" pitchFamily="34" charset="0"/>
                <a:cs typeface="Arial" panose="020B0604020202020204" pitchFamily="34" charset="0"/>
              </a:rPr>
              <a:t>́ phí </a:t>
            </a:r>
            <a:r>
              <a:rPr lang="en-US" altLang="en-US" sz="2500" kern="0" dirty="0" err="1">
                <a:solidFill>
                  <a:srgbClr val="0033CC"/>
                </a:solidFill>
                <a:latin typeface="Arial" panose="020B0604020202020204" pitchFamily="34" charset="0"/>
                <a:cs typeface="Arial" panose="020B0604020202020204" pitchFamily="34" charset="0"/>
              </a:rPr>
              <a:t>phải</a:t>
            </a:r>
            <a:r>
              <a:rPr lang="en-US" altLang="en-US" sz="2500" kern="0" dirty="0">
                <a:solidFill>
                  <a:srgbClr val="0033CC"/>
                </a:solidFill>
                <a:latin typeface="Arial" panose="020B0604020202020204" pitchFamily="34" charset="0"/>
                <a:cs typeface="Arial" panose="020B0604020202020204" pitchFamily="34" charset="0"/>
              </a:rPr>
              <a:t> </a:t>
            </a:r>
            <a:r>
              <a:rPr lang="en-US" altLang="en-US" sz="2500" kern="0" dirty="0" err="1">
                <a:solidFill>
                  <a:srgbClr val="0033CC"/>
                </a:solidFill>
                <a:latin typeface="Arial" panose="020B0604020202020204" pitchFamily="34" charset="0"/>
                <a:cs typeface="Arial" panose="020B0604020202020204" pitchFamily="34" charset="0"/>
              </a:rPr>
              <a:t>nộp</a:t>
            </a:r>
            <a:r>
              <a:rPr lang="en-US" altLang="en-US" sz="2500" kern="0" dirty="0">
                <a:solidFill>
                  <a:srgbClr val="0033CC"/>
                </a:solidFill>
                <a:latin typeface="Arial" panose="020B0604020202020204" pitchFamily="34" charset="0"/>
                <a:cs typeface="Arial" panose="020B0604020202020204" pitchFamily="34" charset="0"/>
              </a:rPr>
              <a:t> </a:t>
            </a:r>
            <a:r>
              <a:rPr lang="en-US" altLang="en-US" sz="2500" kern="0" dirty="0" err="1">
                <a:solidFill>
                  <a:srgbClr val="0033CC"/>
                </a:solidFill>
                <a:latin typeface="Arial" panose="020B0604020202020204" pitchFamily="34" charset="0"/>
                <a:cs typeface="Arial" panose="020B0604020202020204" pitchFamily="34" charset="0"/>
              </a:rPr>
              <a:t>hàng</a:t>
            </a:r>
            <a:r>
              <a:rPr lang="en-US" altLang="en-US" sz="2500" kern="0" dirty="0">
                <a:solidFill>
                  <a:srgbClr val="0033CC"/>
                </a:solidFill>
                <a:latin typeface="Arial" panose="020B0604020202020204" pitchFamily="34" charset="0"/>
                <a:cs typeface="Arial" panose="020B0604020202020204" pitchFamily="34" charset="0"/>
              </a:rPr>
              <a:t> </a:t>
            </a:r>
            <a:r>
              <a:rPr lang="en-US" altLang="en-US" sz="2500" kern="0" dirty="0" err="1">
                <a:solidFill>
                  <a:srgbClr val="0033CC"/>
                </a:solidFill>
                <a:latin typeface="Arial" panose="020B0604020202020204" pitchFamily="34" charset="0"/>
                <a:cs typeface="Arial" panose="020B0604020202020204" pitchFamily="34" charset="0"/>
              </a:rPr>
              <a:t>quý</a:t>
            </a:r>
            <a:r>
              <a:rPr lang="en-US" altLang="en-US" sz="2500" kern="0" dirty="0">
                <a:solidFill>
                  <a:srgbClr val="0033CC"/>
                </a:solidFill>
                <a:latin typeface="Arial" panose="020B0604020202020204" pitchFamily="34" charset="0"/>
                <a:cs typeface="Arial" panose="020B0604020202020204" pitchFamily="34" charset="0"/>
              </a:rPr>
              <a:t> </a:t>
            </a:r>
            <a:r>
              <a:rPr lang="en-US" altLang="en-US" sz="2500" i="1" kern="0" dirty="0">
                <a:solidFill>
                  <a:srgbClr val="0033CC"/>
                </a:solidFill>
                <a:latin typeface="Arial" panose="020B0604020202020204" pitchFamily="34" charset="0"/>
                <a:cs typeface="Arial" panose="020B0604020202020204" pitchFamily="34" charset="0"/>
              </a:rPr>
              <a:t>(</a:t>
            </a:r>
            <a:r>
              <a:rPr lang="en-US" altLang="en-US" sz="2500" i="1" kern="0" dirty="0" err="1">
                <a:solidFill>
                  <a:srgbClr val="0033CC"/>
                </a:solidFill>
                <a:latin typeface="Arial" panose="020B0604020202020204" pitchFamily="34" charset="0"/>
                <a:cs typeface="Arial" panose="020B0604020202020204" pitchFamily="34" charset="0"/>
              </a:rPr>
              <a:t>Khoản</a:t>
            </a:r>
            <a:r>
              <a:rPr lang="en-US" altLang="en-US" sz="2500" i="1" kern="0" dirty="0">
                <a:solidFill>
                  <a:srgbClr val="0033CC"/>
                </a:solidFill>
                <a:latin typeface="Arial" panose="020B0604020202020204" pitchFamily="34" charset="0"/>
                <a:cs typeface="Arial" panose="020B0604020202020204" pitchFamily="34" charset="0"/>
              </a:rPr>
              <a:t> 1, </a:t>
            </a:r>
            <a:r>
              <a:rPr lang="en-US" altLang="en-US" sz="2500" i="1" kern="0" dirty="0" err="1">
                <a:solidFill>
                  <a:srgbClr val="0033CC"/>
                </a:solidFill>
                <a:latin typeface="Arial" panose="020B0604020202020204" pitchFamily="34" charset="0"/>
                <a:cs typeface="Arial" panose="020B0604020202020204" pitchFamily="34" charset="0"/>
              </a:rPr>
              <a:t>Điều</a:t>
            </a:r>
            <a:r>
              <a:rPr lang="en-US" altLang="en-US" sz="2500" i="1" kern="0" dirty="0">
                <a:solidFill>
                  <a:srgbClr val="0033CC"/>
                </a:solidFill>
                <a:latin typeface="Arial" panose="020B0604020202020204" pitchFamily="34" charset="0"/>
                <a:cs typeface="Arial" panose="020B0604020202020204" pitchFamily="34" charset="0"/>
              </a:rPr>
              <a:t> 7).</a:t>
            </a:r>
          </a:p>
          <a:p>
            <a:pPr algn="just" eaLnBrk="1" hangingPunct="1">
              <a:spcBef>
                <a:spcPts val="600"/>
              </a:spcBef>
            </a:pPr>
            <a:r>
              <a:rPr kumimoji="0" lang="en-US" altLang="en-US" sz="2500" b="1" i="0" u="none" strike="noStrike" kern="0" cap="none" spc="0" normalizeH="0" baseline="0" noProof="0" dirty="0">
                <a:ln>
                  <a:noFill/>
                </a:ln>
                <a:solidFill>
                  <a:srgbClr val="0033CC"/>
                </a:solidFill>
                <a:effectLst/>
                <a:uLnTx/>
                <a:uFillTx/>
                <a:latin typeface="Arial"/>
                <a:ea typeface="+mn-ea"/>
                <a:cs typeface="Arial"/>
              </a:rPr>
              <a:t>      2. </a:t>
            </a:r>
            <a:r>
              <a:rPr kumimoji="0" lang="en-US" altLang="en-US" sz="2500" b="1" i="0" u="none" strike="noStrike" kern="0" cap="none" spc="0" normalizeH="0" baseline="0" noProof="0" dirty="0" err="1">
                <a:ln>
                  <a:noFill/>
                </a:ln>
                <a:solidFill>
                  <a:srgbClr val="FF0000"/>
                </a:solidFill>
                <a:effectLst/>
                <a:uLnTx/>
                <a:uFillTx/>
                <a:latin typeface="Arial"/>
                <a:ea typeface="+mn-ea"/>
                <a:cs typeface="Arial"/>
              </a:rPr>
              <a:t>Hình</a:t>
            </a:r>
            <a:r>
              <a:rPr kumimoji="0" lang="en-US" altLang="en-US" sz="2500" b="1" i="0" u="none" strike="noStrike" kern="0" cap="none" spc="0" normalizeH="0" baseline="0" noProof="0" dirty="0">
                <a:ln>
                  <a:noFill/>
                </a:ln>
                <a:solidFill>
                  <a:srgbClr val="FF0000"/>
                </a:solidFill>
                <a:effectLst/>
                <a:uLnTx/>
                <a:uFillTx/>
                <a:latin typeface="Arial"/>
                <a:ea typeface="+mn-ea"/>
                <a:cs typeface="Arial"/>
              </a:rPr>
              <a:t> </a:t>
            </a:r>
            <a:r>
              <a:rPr kumimoji="0" lang="en-US" altLang="en-US" sz="2500" b="1" i="0" u="none" strike="noStrike" kern="0" cap="none" spc="0" normalizeH="0" baseline="0" noProof="0" dirty="0" err="1">
                <a:ln>
                  <a:noFill/>
                </a:ln>
                <a:solidFill>
                  <a:srgbClr val="FF0000"/>
                </a:solidFill>
                <a:effectLst/>
                <a:uLnTx/>
                <a:uFillTx/>
                <a:latin typeface="Arial"/>
                <a:ea typeface="+mn-ea"/>
                <a:cs typeface="Arial"/>
              </a:rPr>
              <a:t>thức</a:t>
            </a:r>
            <a:r>
              <a:rPr kumimoji="0" lang="en-US" altLang="en-US" sz="2500" b="1" i="0" u="none" strike="noStrike" kern="0" cap="none" spc="0" normalizeH="0" baseline="0" noProof="0" dirty="0">
                <a:ln>
                  <a:noFill/>
                </a:ln>
                <a:solidFill>
                  <a:srgbClr val="FF0000"/>
                </a:solidFill>
                <a:effectLst/>
                <a:uLnTx/>
                <a:uFillTx/>
                <a:latin typeface="Arial"/>
                <a:ea typeface="+mn-ea"/>
                <a:cs typeface="Arial"/>
              </a:rPr>
              <a:t> </a:t>
            </a:r>
            <a:r>
              <a:rPr kumimoji="0" lang="en-US" altLang="en-US" sz="2500" b="1" i="0" u="none" strike="noStrike" kern="0" cap="none" spc="0" normalizeH="0" baseline="0" noProof="0" dirty="0" err="1">
                <a:ln>
                  <a:noFill/>
                </a:ln>
                <a:solidFill>
                  <a:srgbClr val="FF0000"/>
                </a:solidFill>
                <a:effectLst/>
                <a:uLnTx/>
                <a:uFillTx/>
                <a:latin typeface="Arial"/>
                <a:ea typeface="+mn-ea"/>
                <a:cs typeface="Arial"/>
              </a:rPr>
              <a:t>nộp</a:t>
            </a:r>
            <a:r>
              <a:rPr kumimoji="0" lang="en-US" altLang="en-US" sz="2500" b="1" i="0" u="none" strike="noStrike" kern="0" cap="none" spc="0" normalizeH="0" baseline="0" noProof="0" dirty="0">
                <a:ln>
                  <a:noFill/>
                </a:ln>
                <a:solidFill>
                  <a:srgbClr val="FF0000"/>
                </a:solidFill>
                <a:effectLst/>
                <a:uLnTx/>
                <a:uFillTx/>
                <a:latin typeface="Arial"/>
                <a:ea typeface="+mn-ea"/>
                <a:cs typeface="Arial"/>
              </a:rPr>
              <a:t> </a:t>
            </a:r>
            <a:r>
              <a:rPr kumimoji="0" lang="en-US" altLang="en-US" sz="2500" b="1" i="0" u="none" strike="noStrike" kern="0" cap="none" spc="0" normalizeH="0" baseline="0" noProof="0" dirty="0" err="1">
                <a:ln>
                  <a:noFill/>
                </a:ln>
                <a:solidFill>
                  <a:srgbClr val="FF0000"/>
                </a:solidFill>
                <a:effectLst/>
                <a:uLnTx/>
                <a:uFillTx/>
                <a:latin typeface="Arial"/>
                <a:ea typeface="+mn-ea"/>
                <a:cs typeface="Arial"/>
              </a:rPr>
              <a:t>tờ</a:t>
            </a:r>
            <a:r>
              <a:rPr kumimoji="0" lang="en-US" altLang="en-US" sz="2500" b="1" i="0" u="none" strike="noStrike" kern="0" cap="none" spc="0" normalizeH="0" baseline="0" noProof="0" dirty="0">
                <a:ln>
                  <a:noFill/>
                </a:ln>
                <a:solidFill>
                  <a:srgbClr val="FF0000"/>
                </a:solidFill>
                <a:effectLst/>
                <a:uLnTx/>
                <a:uFillTx/>
                <a:latin typeface="Arial"/>
                <a:ea typeface="+mn-ea"/>
                <a:cs typeface="Arial"/>
              </a:rPr>
              <a:t> </a:t>
            </a:r>
            <a:r>
              <a:rPr kumimoji="0" lang="en-US" altLang="en-US" sz="2500" b="1" i="0" u="none" strike="noStrike" kern="0" cap="none" spc="0" normalizeH="0" baseline="0" noProof="0" dirty="0" err="1">
                <a:ln>
                  <a:noFill/>
                </a:ln>
                <a:solidFill>
                  <a:srgbClr val="FF0000"/>
                </a:solidFill>
                <a:effectLst/>
                <a:uLnTx/>
                <a:uFillTx/>
                <a:latin typeface="Arial"/>
                <a:ea typeface="+mn-ea"/>
                <a:cs typeface="Arial"/>
              </a:rPr>
              <a:t>khai</a:t>
            </a:r>
            <a:r>
              <a:rPr kumimoji="0" lang="en-US" altLang="en-US" sz="2500" b="1" i="0" u="none" strike="noStrike" kern="0" cap="none" spc="0" normalizeH="0" baseline="0" noProof="0" dirty="0">
                <a:ln>
                  <a:noFill/>
                </a:ln>
                <a:solidFill>
                  <a:srgbClr val="FF0000"/>
                </a:solidFill>
                <a:effectLst/>
                <a:uLnTx/>
                <a:uFillTx/>
                <a:latin typeface="Arial"/>
                <a:ea typeface="+mn-ea"/>
                <a:cs typeface="Arial"/>
              </a:rPr>
              <a:t> (</a:t>
            </a:r>
            <a:r>
              <a:rPr kumimoji="0" lang="en-US" altLang="en-US" sz="2500" b="1" i="0" u="none" strike="noStrike" kern="0" cap="none" spc="0" normalizeH="0" baseline="0" noProof="0" dirty="0" err="1">
                <a:ln>
                  <a:noFill/>
                </a:ln>
                <a:solidFill>
                  <a:srgbClr val="FF0000"/>
                </a:solidFill>
                <a:effectLst/>
                <a:uLnTx/>
                <a:uFillTx/>
                <a:latin typeface="Arial"/>
                <a:ea typeface="+mn-ea"/>
                <a:cs typeface="Arial"/>
              </a:rPr>
              <a:t>trực</a:t>
            </a:r>
            <a:r>
              <a:rPr kumimoji="0" lang="en-US" altLang="en-US" sz="2500" b="1" i="0" u="none" strike="noStrike" kern="0" cap="none" spc="0" normalizeH="0" baseline="0" noProof="0" dirty="0">
                <a:ln>
                  <a:noFill/>
                </a:ln>
                <a:solidFill>
                  <a:srgbClr val="FF0000"/>
                </a:solidFill>
                <a:effectLst/>
                <a:uLnTx/>
                <a:uFillTx/>
                <a:latin typeface="Arial"/>
                <a:ea typeface="+mn-ea"/>
                <a:cs typeface="Arial"/>
              </a:rPr>
              <a:t> </a:t>
            </a:r>
            <a:r>
              <a:rPr kumimoji="0" lang="en-US" altLang="en-US" sz="2500" b="1" i="0" u="none" strike="noStrike" kern="0" cap="none" spc="0" normalizeH="0" baseline="0" noProof="0" dirty="0" err="1">
                <a:ln>
                  <a:noFill/>
                </a:ln>
                <a:solidFill>
                  <a:srgbClr val="FF0000"/>
                </a:solidFill>
                <a:effectLst/>
                <a:uLnTx/>
                <a:uFillTx/>
                <a:latin typeface="Arial"/>
                <a:ea typeface="+mn-ea"/>
                <a:cs typeface="Arial"/>
              </a:rPr>
              <a:t>tuyến</a:t>
            </a:r>
            <a:r>
              <a:rPr kumimoji="0" lang="en-US" altLang="en-US" sz="2500" b="1" i="0" u="none" strike="noStrike" kern="0" cap="none" spc="0" normalizeH="0" baseline="0" noProof="0" dirty="0">
                <a:ln>
                  <a:noFill/>
                </a:ln>
                <a:solidFill>
                  <a:srgbClr val="FF0000"/>
                </a:solidFill>
                <a:effectLst/>
                <a:uLnTx/>
                <a:uFillTx/>
                <a:latin typeface="Arial"/>
                <a:ea typeface="+mn-ea"/>
                <a:cs typeface="Arial"/>
              </a:rPr>
              <a:t>): </a:t>
            </a:r>
            <a:r>
              <a:rPr lang="en-US" altLang="en-US" sz="2500" i="1" dirty="0">
                <a:solidFill>
                  <a:srgbClr val="0033CC"/>
                </a:solidFill>
                <a:latin typeface="Arial" panose="020B0604020202020204" pitchFamily="34" charset="0"/>
                <a:cs typeface="Arial" panose="020B0604020202020204" pitchFamily="34" charset="0"/>
              </a:rPr>
              <a:t>(</a:t>
            </a:r>
            <a:r>
              <a:rPr lang="en-US" altLang="en-US" sz="2500" i="1" dirty="0" err="1">
                <a:solidFill>
                  <a:srgbClr val="0033CC"/>
                </a:solidFill>
                <a:latin typeface="Arial" panose="020B0604020202020204" pitchFamily="34" charset="0"/>
                <a:cs typeface="Arial" panose="020B0604020202020204" pitchFamily="34" charset="0"/>
              </a:rPr>
              <a:t>Khoản</a:t>
            </a:r>
            <a:r>
              <a:rPr lang="en-US" altLang="en-US" sz="2500" i="1" dirty="0">
                <a:solidFill>
                  <a:srgbClr val="0033CC"/>
                </a:solidFill>
                <a:latin typeface="Arial" panose="020B0604020202020204" pitchFamily="34" charset="0"/>
                <a:cs typeface="Arial" panose="020B0604020202020204" pitchFamily="34" charset="0"/>
              </a:rPr>
              <a:t> 1 </a:t>
            </a:r>
            <a:r>
              <a:rPr lang="en-US" altLang="en-US" sz="2500" i="1" dirty="0" err="1">
                <a:solidFill>
                  <a:srgbClr val="0033CC"/>
                </a:solidFill>
                <a:latin typeface="Arial" panose="020B0604020202020204" pitchFamily="34" charset="0"/>
                <a:cs typeface="Arial" panose="020B0604020202020204" pitchFamily="34" charset="0"/>
              </a:rPr>
              <a:t>Điều</a:t>
            </a:r>
            <a:r>
              <a:rPr lang="en-US" altLang="en-US" sz="2500" i="1" dirty="0">
                <a:solidFill>
                  <a:srgbClr val="0033CC"/>
                </a:solidFill>
                <a:latin typeface="Arial" panose="020B0604020202020204" pitchFamily="34" charset="0"/>
                <a:cs typeface="Arial" panose="020B0604020202020204" pitchFamily="34" charset="0"/>
              </a:rPr>
              <a:t> 7)</a:t>
            </a:r>
            <a:endParaRPr kumimoji="0" lang="en-US" altLang="en-US" sz="2500" b="1" i="0" u="none" strike="noStrike" kern="0" cap="none" spc="0" normalizeH="0" baseline="0" noProof="0" dirty="0">
              <a:ln>
                <a:noFill/>
              </a:ln>
              <a:solidFill>
                <a:srgbClr val="0033CC"/>
              </a:solidFill>
              <a:effectLst/>
              <a:uLnTx/>
              <a:uFillTx/>
              <a:latin typeface="Arial"/>
              <a:ea typeface="+mn-ea"/>
              <a:cs typeface="Arial"/>
            </a:endParaRPr>
          </a:p>
          <a:p>
            <a:pPr indent="457200" algn="just" eaLnBrk="1" hangingPunct="1">
              <a:spcBef>
                <a:spcPts val="600"/>
              </a:spcBef>
            </a:pPr>
            <a:r>
              <a:rPr lang="en-US" altLang="en-US" sz="2500" dirty="0">
                <a:solidFill>
                  <a:srgbClr val="FF0000"/>
                </a:solidFill>
                <a:latin typeface="Arial" panose="020B0604020202020204" pitchFamily="34" charset="0"/>
                <a:cs typeface="Arial" panose="020B0604020202020204" pitchFamily="34" charset="0"/>
              </a:rPr>
              <a:t>+ </a:t>
            </a:r>
            <a:r>
              <a:rPr lang="en-US" altLang="en-US" sz="2500" dirty="0" err="1">
                <a:solidFill>
                  <a:srgbClr val="FF0000"/>
                </a:solidFill>
                <a:latin typeface="Arial" panose="020B0604020202020204" pitchFamily="34" charset="0"/>
                <a:cs typeface="Arial" panose="020B0604020202020204" pitchFamily="34" charset="0"/>
              </a:rPr>
              <a:t>Cổng</a:t>
            </a:r>
            <a:r>
              <a:rPr lang="en-US" altLang="en-US" sz="2500" dirty="0">
                <a:solidFill>
                  <a:srgbClr val="FF0000"/>
                </a:solidFill>
                <a:latin typeface="Arial" panose="020B0604020202020204" pitchFamily="34" charset="0"/>
                <a:cs typeface="Arial" panose="020B0604020202020204" pitchFamily="34" charset="0"/>
              </a:rPr>
              <a:t> DVC </a:t>
            </a:r>
            <a:r>
              <a:rPr lang="en-US" altLang="en-US" sz="2500" dirty="0" err="1">
                <a:solidFill>
                  <a:srgbClr val="FF0000"/>
                </a:solidFill>
                <a:latin typeface="Arial" panose="020B0604020202020204" pitchFamily="34" charset="0"/>
                <a:cs typeface="Arial" panose="020B0604020202020204" pitchFamily="34" charset="0"/>
              </a:rPr>
              <a:t>quốc</a:t>
            </a:r>
            <a:r>
              <a:rPr lang="en-US" altLang="en-US" sz="2500" dirty="0">
                <a:solidFill>
                  <a:srgbClr val="FF0000"/>
                </a:solidFill>
                <a:latin typeface="Arial" panose="020B0604020202020204" pitchFamily="34" charset="0"/>
                <a:cs typeface="Arial" panose="020B0604020202020204" pitchFamily="34" charset="0"/>
              </a:rPr>
              <a:t> </a:t>
            </a:r>
            <a:r>
              <a:rPr lang="en-US" altLang="en-US" sz="2500" dirty="0" err="1">
                <a:solidFill>
                  <a:srgbClr val="FF0000"/>
                </a:solidFill>
                <a:latin typeface="Arial" panose="020B0604020202020204" pitchFamily="34" charset="0"/>
                <a:cs typeface="Arial" panose="020B0604020202020204" pitchFamily="34" charset="0"/>
              </a:rPr>
              <a:t>gia</a:t>
            </a:r>
            <a:r>
              <a:rPr lang="en-US" altLang="en-US" sz="2500" dirty="0">
                <a:solidFill>
                  <a:srgbClr val="FF0000"/>
                </a:solidFill>
                <a:latin typeface="Arial" panose="020B0604020202020204" pitchFamily="34" charset="0"/>
                <a:cs typeface="Arial" panose="020B0604020202020204" pitchFamily="34" charset="0"/>
              </a:rPr>
              <a:t> </a:t>
            </a:r>
            <a:r>
              <a:rPr lang="en-US" altLang="en-US" sz="2500" dirty="0" err="1">
                <a:solidFill>
                  <a:srgbClr val="FF0000"/>
                </a:solidFill>
                <a:latin typeface="Arial" panose="020B0604020202020204" pitchFamily="34" charset="0"/>
                <a:cs typeface="Arial" panose="020B0604020202020204" pitchFamily="34" charset="0"/>
              </a:rPr>
              <a:t>tại</a:t>
            </a:r>
            <a:r>
              <a:rPr lang="en-US" altLang="en-US" sz="2500" dirty="0">
                <a:solidFill>
                  <a:srgbClr val="FF0000"/>
                </a:solidFill>
                <a:latin typeface="Arial" panose="020B0604020202020204" pitchFamily="34" charset="0"/>
                <a:cs typeface="Arial" panose="020B0604020202020204" pitchFamily="34" charset="0"/>
              </a:rPr>
              <a:t> </a:t>
            </a:r>
            <a:r>
              <a:rPr lang="en-US" altLang="en-US" sz="2500" dirty="0" err="1">
                <a:solidFill>
                  <a:srgbClr val="FF0000"/>
                </a:solidFill>
                <a:latin typeface="Arial" panose="020B0604020202020204" pitchFamily="34" charset="0"/>
                <a:cs typeface="Arial" panose="020B0604020202020204" pitchFamily="34" charset="0"/>
              </a:rPr>
              <a:t>địa</a:t>
            </a:r>
            <a:r>
              <a:rPr lang="en-US" altLang="en-US" sz="2500" dirty="0">
                <a:solidFill>
                  <a:srgbClr val="FF0000"/>
                </a:solidFill>
                <a:latin typeface="Arial" panose="020B0604020202020204" pitchFamily="34" charset="0"/>
                <a:cs typeface="Arial" panose="020B0604020202020204" pitchFamily="34" charset="0"/>
              </a:rPr>
              <a:t> </a:t>
            </a:r>
            <a:r>
              <a:rPr lang="en-US" altLang="en-US" sz="2500" dirty="0" err="1">
                <a:solidFill>
                  <a:srgbClr val="FF0000"/>
                </a:solidFill>
                <a:latin typeface="Arial" panose="020B0604020202020204" pitchFamily="34" charset="0"/>
                <a:cs typeface="Arial" panose="020B0604020202020204" pitchFamily="34" charset="0"/>
              </a:rPr>
              <a:t>chỉ</a:t>
            </a:r>
            <a:r>
              <a:rPr lang="en-US" altLang="en-US" sz="2500" dirty="0">
                <a:solidFill>
                  <a:srgbClr val="FF0000"/>
                </a:solidFill>
                <a:latin typeface="Arial" panose="020B0604020202020204" pitchFamily="34" charset="0"/>
                <a:cs typeface="Arial" panose="020B0604020202020204" pitchFamily="34" charset="0"/>
              </a:rPr>
              <a:t> </a:t>
            </a:r>
            <a:r>
              <a:rPr kumimoji="0" lang="en-US" altLang="en-US" sz="2500" b="1" i="0" u="sng" strike="noStrike" kern="0" cap="none" spc="0" normalizeH="0" baseline="0" noProof="0" dirty="0">
                <a:ln>
                  <a:noFill/>
                </a:ln>
                <a:solidFill>
                  <a:srgbClr val="0033CC"/>
                </a:solidFill>
                <a:effectLst/>
                <a:uLnTx/>
                <a:uFillTx/>
                <a:latin typeface="Arial"/>
                <a:ea typeface="+mn-ea"/>
                <a:cs typeface="Arial"/>
              </a:rPr>
              <a:t>(</a:t>
            </a:r>
            <a:r>
              <a:rPr kumimoji="0" lang="en-US" altLang="en-US" sz="2500" b="1" i="0" u="sng" strike="noStrike" kern="0" cap="none" spc="0" normalizeH="0" baseline="0" noProof="0" dirty="0">
                <a:ln>
                  <a:noFill/>
                </a:ln>
                <a:solidFill>
                  <a:srgbClr val="0033CC"/>
                </a:solidFill>
                <a:effectLst/>
                <a:uLnTx/>
                <a:uFillTx/>
                <a:latin typeface="Arial"/>
                <a:ea typeface="+mn-ea"/>
                <a:cs typeface="Arial"/>
                <a:hlinkClick r:id="rId2">
                  <a:extLst>
                    <a:ext uri="{A12FA001-AC4F-418D-AE19-62706E023703}">
                      <ahyp:hlinkClr xmlns:ahyp="http://schemas.microsoft.com/office/drawing/2018/hyperlinkcolor" val="tx"/>
                    </a:ext>
                  </a:extLst>
                </a:hlinkClick>
              </a:rPr>
              <a:t>https://dichvucong.gov.vn</a:t>
            </a:r>
            <a:r>
              <a:rPr kumimoji="0" lang="en-US" altLang="en-US" sz="2500" b="1" i="0" u="sng" strike="noStrike" kern="0" cap="none" spc="0" normalizeH="0" baseline="0" noProof="0" dirty="0">
                <a:ln>
                  <a:noFill/>
                </a:ln>
                <a:solidFill>
                  <a:srgbClr val="0033CC"/>
                </a:solidFill>
                <a:effectLst/>
                <a:uLnTx/>
                <a:uFillTx/>
                <a:latin typeface="Arial"/>
                <a:ea typeface="+mn-ea"/>
                <a:cs typeface="Arial"/>
              </a:rPr>
              <a:t>)</a:t>
            </a:r>
            <a:endParaRPr lang="en-US" altLang="en-US" sz="2500" b="1" u="sng" kern="0" dirty="0">
              <a:solidFill>
                <a:srgbClr val="0033CC"/>
              </a:solidFill>
              <a:latin typeface="Arial"/>
              <a:cs typeface="Arial"/>
            </a:endParaRPr>
          </a:p>
          <a:p>
            <a:pPr indent="457200" algn="just" eaLnBrk="1" hangingPunct="1">
              <a:spcBef>
                <a:spcPts val="600"/>
              </a:spcBef>
            </a:pPr>
            <a:r>
              <a:rPr lang="en-US" altLang="en-US" sz="2500" dirty="0">
                <a:solidFill>
                  <a:srgbClr val="0033CC"/>
                </a:solidFill>
                <a:latin typeface="Arial" panose="020B0604020202020204" pitchFamily="34" charset="0"/>
                <a:cs typeface="Arial" panose="020B0604020202020204" pitchFamily="34" charset="0"/>
              </a:rPr>
              <a:t>+ </a:t>
            </a:r>
            <a:r>
              <a:rPr lang="en-US" altLang="en-US" sz="2500" dirty="0" err="1">
                <a:solidFill>
                  <a:srgbClr val="FF0000"/>
                </a:solidFill>
                <a:latin typeface="Arial" panose="020B0604020202020204" pitchFamily="34" charset="0"/>
                <a:cs typeface="Arial" panose="020B0604020202020204" pitchFamily="34" charset="0"/>
              </a:rPr>
              <a:t>Cổng</a:t>
            </a:r>
            <a:r>
              <a:rPr lang="en-US" altLang="en-US" sz="2500" dirty="0">
                <a:solidFill>
                  <a:srgbClr val="FF0000"/>
                </a:solidFill>
                <a:latin typeface="Arial" panose="020B0604020202020204" pitchFamily="34" charset="0"/>
                <a:cs typeface="Arial" panose="020B0604020202020204" pitchFamily="34" charset="0"/>
              </a:rPr>
              <a:t> DVC </a:t>
            </a:r>
            <a:r>
              <a:rPr lang="en-US" altLang="en-US" sz="2500" dirty="0" err="1">
                <a:solidFill>
                  <a:srgbClr val="FF0000"/>
                </a:solidFill>
                <a:latin typeface="Arial" panose="020B0604020202020204" pitchFamily="34" charset="0"/>
                <a:cs typeface="Arial" panose="020B0604020202020204" pitchFamily="34" charset="0"/>
              </a:rPr>
              <a:t>cấp</a:t>
            </a:r>
            <a:r>
              <a:rPr lang="en-US" altLang="en-US" sz="2500" dirty="0">
                <a:solidFill>
                  <a:srgbClr val="FF0000"/>
                </a:solidFill>
                <a:latin typeface="Arial" panose="020B0604020202020204" pitchFamily="34" charset="0"/>
                <a:cs typeface="Arial" panose="020B0604020202020204" pitchFamily="34" charset="0"/>
              </a:rPr>
              <a:t> </a:t>
            </a:r>
            <a:r>
              <a:rPr lang="en-US" altLang="en-US" sz="2500" dirty="0" err="1">
                <a:solidFill>
                  <a:srgbClr val="FF0000"/>
                </a:solidFill>
                <a:latin typeface="Arial" panose="020B0604020202020204" pitchFamily="34" charset="0"/>
                <a:cs typeface="Arial" panose="020B0604020202020204" pitchFamily="34" charset="0"/>
              </a:rPr>
              <a:t>tỉnh</a:t>
            </a:r>
            <a:r>
              <a:rPr lang="en-US" altLang="en-US" sz="2500" dirty="0">
                <a:solidFill>
                  <a:srgbClr val="0033CC"/>
                </a:solidFill>
                <a:latin typeface="Arial" panose="020B0604020202020204" pitchFamily="34" charset="0"/>
                <a:cs typeface="Arial" panose="020B0604020202020204" pitchFamily="34" charset="0"/>
              </a:rPr>
              <a:t> </a:t>
            </a:r>
            <a:r>
              <a:rPr lang="en-US" altLang="en-US" sz="2500" b="1" u="sng" kern="0" dirty="0">
                <a:solidFill>
                  <a:srgbClr val="0033CC"/>
                </a:solidFill>
                <a:latin typeface="Arial"/>
                <a:cs typeface="Arial"/>
              </a:rPr>
              <a:t>(</a:t>
            </a:r>
            <a:r>
              <a:rPr lang="en-US" altLang="en-US" sz="2500" b="1" u="sng" kern="0" dirty="0">
                <a:solidFill>
                  <a:srgbClr val="0033CC"/>
                </a:solidFill>
                <a:latin typeface="Arial"/>
                <a:cs typeface="Arial"/>
                <a:hlinkClick r:id="rId3">
                  <a:extLst>
                    <a:ext uri="{A12FA001-AC4F-418D-AE19-62706E023703}">
                      <ahyp:hlinkClr xmlns:ahyp="http://schemas.microsoft.com/office/drawing/2018/hyperlinkcolor" val="tx"/>
                    </a:ext>
                  </a:extLst>
                </a:hlinkClick>
              </a:rPr>
              <a:t>https://dichvucong.binhduong.gov.vn</a:t>
            </a:r>
            <a:r>
              <a:rPr lang="en-US" altLang="en-US" sz="2500" b="1" u="sng" kern="0" dirty="0">
                <a:solidFill>
                  <a:srgbClr val="0033CC"/>
                </a:solidFill>
                <a:latin typeface="Arial"/>
                <a:cs typeface="Arial"/>
              </a:rPr>
              <a:t>)</a:t>
            </a:r>
            <a:endParaRPr lang="en-US" altLang="en-US" sz="2500" i="1" dirty="0">
              <a:solidFill>
                <a:srgbClr val="0033CC"/>
              </a:solidFill>
              <a:latin typeface="Arial" panose="020B0604020202020204" pitchFamily="34" charset="0"/>
              <a:cs typeface="Arial" panose="020B0604020202020204" pitchFamily="34" charset="0"/>
            </a:endParaRPr>
          </a:p>
          <a:p>
            <a:pPr indent="406400" algn="just" eaLnBrk="1" hangingPunct="1">
              <a:spcBef>
                <a:spcPts val="600"/>
              </a:spcBef>
            </a:pPr>
            <a:r>
              <a:rPr kumimoji="0" lang="en-US" altLang="en-US" sz="2500" b="1" i="0" strike="noStrike" kern="0" cap="none" spc="0" normalizeH="0" baseline="0" noProof="0" dirty="0">
                <a:ln>
                  <a:noFill/>
                </a:ln>
                <a:solidFill>
                  <a:srgbClr val="FF0000"/>
                </a:solidFill>
                <a:effectLst/>
                <a:uLnTx/>
                <a:uFillTx/>
                <a:latin typeface="Arial"/>
                <a:ea typeface="+mn-ea"/>
                <a:cs typeface="Arial"/>
              </a:rPr>
              <a:t>-  </a:t>
            </a:r>
            <a:r>
              <a:rPr kumimoji="0" lang="en-US" altLang="en-US" sz="2500" b="1" i="0" strike="noStrike" kern="0" cap="none" spc="0" normalizeH="0" baseline="0" noProof="0" dirty="0" err="1">
                <a:ln>
                  <a:noFill/>
                </a:ln>
                <a:solidFill>
                  <a:srgbClr val="FF0000"/>
                </a:solidFill>
                <a:effectLst/>
                <a:uLnTx/>
                <a:uFillTx/>
                <a:latin typeface="Arial"/>
                <a:ea typeface="+mn-ea"/>
                <a:cs typeface="Arial"/>
              </a:rPr>
              <a:t>Hình</a:t>
            </a:r>
            <a:r>
              <a:rPr kumimoji="0" lang="en-US" altLang="en-US" sz="2500" b="1" i="0" strike="noStrike" kern="0" cap="none" spc="0" normalizeH="0" baseline="0" noProof="0" dirty="0">
                <a:ln>
                  <a:noFill/>
                </a:ln>
                <a:solidFill>
                  <a:srgbClr val="FF0000"/>
                </a:solidFill>
                <a:effectLst/>
                <a:uLnTx/>
                <a:uFillTx/>
                <a:latin typeface="Arial"/>
                <a:ea typeface="+mn-ea"/>
                <a:cs typeface="Arial"/>
              </a:rPr>
              <a:t> </a:t>
            </a:r>
            <a:r>
              <a:rPr kumimoji="0" lang="en-US" altLang="en-US" sz="2500" b="1" i="0" strike="noStrike" kern="0" cap="none" spc="0" normalizeH="0" baseline="0" noProof="0" dirty="0" err="1">
                <a:ln>
                  <a:noFill/>
                </a:ln>
                <a:solidFill>
                  <a:srgbClr val="FF0000"/>
                </a:solidFill>
                <a:effectLst/>
                <a:uLnTx/>
                <a:uFillTx/>
                <a:latin typeface="Arial"/>
                <a:ea typeface="+mn-ea"/>
                <a:cs typeface="Arial"/>
              </a:rPr>
              <a:t>thức</a:t>
            </a:r>
            <a:r>
              <a:rPr kumimoji="0" lang="en-US" altLang="en-US" sz="2500" b="1" i="0" strike="noStrike" kern="0" cap="none" spc="0" normalizeH="0" baseline="0" noProof="0" dirty="0">
                <a:ln>
                  <a:noFill/>
                </a:ln>
                <a:solidFill>
                  <a:srgbClr val="FF0000"/>
                </a:solidFill>
                <a:effectLst/>
                <a:uLnTx/>
                <a:uFillTx/>
                <a:latin typeface="Arial"/>
                <a:ea typeface="+mn-ea"/>
                <a:cs typeface="Arial"/>
              </a:rPr>
              <a:t> </a:t>
            </a:r>
            <a:r>
              <a:rPr kumimoji="0" lang="en-US" altLang="en-US" sz="2500" b="1" i="0" strike="noStrike" kern="0" cap="none" spc="0" normalizeH="0" baseline="0" noProof="0" dirty="0" err="1">
                <a:ln>
                  <a:noFill/>
                </a:ln>
                <a:solidFill>
                  <a:srgbClr val="FF0000"/>
                </a:solidFill>
                <a:effectLst/>
                <a:uLnTx/>
                <a:uFillTx/>
                <a:latin typeface="Arial"/>
                <a:ea typeface="+mn-ea"/>
                <a:cs typeface="Arial"/>
              </a:rPr>
              <a:t>nộp</a:t>
            </a:r>
            <a:r>
              <a:rPr kumimoji="0" lang="en-US" altLang="en-US" sz="2500" b="1" i="0" strike="noStrike" kern="0" cap="none" spc="0" normalizeH="0" baseline="0" noProof="0" dirty="0">
                <a:ln>
                  <a:noFill/>
                </a:ln>
                <a:solidFill>
                  <a:srgbClr val="FF0000"/>
                </a:solidFill>
                <a:effectLst/>
                <a:uLnTx/>
                <a:uFillTx/>
                <a:latin typeface="Arial"/>
                <a:ea typeface="+mn-ea"/>
                <a:cs typeface="Arial"/>
              </a:rPr>
              <a:t> </a:t>
            </a:r>
            <a:r>
              <a:rPr kumimoji="0" lang="en-US" altLang="en-US" sz="2500" b="1" i="0" strike="noStrike" kern="0" cap="none" spc="0" normalizeH="0" baseline="0" noProof="0" dirty="0" err="1">
                <a:ln>
                  <a:noFill/>
                </a:ln>
                <a:solidFill>
                  <a:srgbClr val="FF0000"/>
                </a:solidFill>
                <a:effectLst/>
                <a:uLnTx/>
                <a:uFillTx/>
                <a:latin typeface="Arial"/>
                <a:ea typeface="+mn-ea"/>
                <a:cs typeface="Arial"/>
              </a:rPr>
              <a:t>tiền</a:t>
            </a:r>
            <a:r>
              <a:rPr kumimoji="0" lang="en-US" altLang="en-US" sz="2500" b="1" i="0" strike="noStrike" kern="0" cap="none" spc="0" normalizeH="0" baseline="0" noProof="0" dirty="0">
                <a:ln>
                  <a:noFill/>
                </a:ln>
                <a:solidFill>
                  <a:srgbClr val="0033CC"/>
                </a:solidFill>
                <a:effectLst/>
                <a:uLnTx/>
                <a:uFillTx/>
                <a:latin typeface="Arial"/>
                <a:ea typeface="+mn-ea"/>
                <a:cs typeface="Arial"/>
              </a:rPr>
              <a:t>: </a:t>
            </a:r>
            <a:r>
              <a:rPr kumimoji="0" lang="en-US" altLang="en-US" sz="2500" i="1" strike="noStrike" kern="0" cap="none" spc="0" normalizeH="0" baseline="0" noProof="0" dirty="0" err="1">
                <a:ln>
                  <a:noFill/>
                </a:ln>
                <a:solidFill>
                  <a:srgbClr val="0033CC"/>
                </a:solidFill>
                <a:effectLst/>
                <a:uLnTx/>
                <a:uFillTx/>
                <a:latin typeface="Arial"/>
                <a:ea typeface="+mn-ea"/>
                <a:cs typeface="Arial"/>
              </a:rPr>
              <a:t>chậm</a:t>
            </a:r>
            <a:r>
              <a:rPr kumimoji="0" lang="en-US" altLang="en-US" sz="2500" i="1" strike="noStrike" kern="0" cap="none" spc="0" normalizeH="0" baseline="0" noProof="0" dirty="0">
                <a:ln>
                  <a:noFill/>
                </a:ln>
                <a:solidFill>
                  <a:srgbClr val="0033CC"/>
                </a:solidFill>
                <a:effectLst/>
                <a:uLnTx/>
                <a:uFillTx/>
                <a:latin typeface="Arial"/>
                <a:ea typeface="+mn-ea"/>
                <a:cs typeface="Arial"/>
              </a:rPr>
              <a:t> </a:t>
            </a:r>
            <a:r>
              <a:rPr kumimoji="0" lang="en-US" altLang="en-US" sz="2500" i="1" strike="noStrike" kern="0" cap="none" spc="0" normalizeH="0" baseline="0" noProof="0" dirty="0" err="1">
                <a:ln>
                  <a:noFill/>
                </a:ln>
                <a:solidFill>
                  <a:srgbClr val="0033CC"/>
                </a:solidFill>
                <a:effectLst/>
                <a:uLnTx/>
                <a:uFillTx/>
                <a:latin typeface="Arial"/>
                <a:ea typeface="+mn-ea"/>
                <a:cs typeface="Arial"/>
              </a:rPr>
              <a:t>nhất</a:t>
            </a:r>
            <a:r>
              <a:rPr kumimoji="0" lang="en-US" altLang="en-US" sz="2500" i="1" strike="noStrike" kern="0" cap="none" spc="0" normalizeH="0" baseline="0" noProof="0" dirty="0">
                <a:ln>
                  <a:noFill/>
                </a:ln>
                <a:solidFill>
                  <a:srgbClr val="0033CC"/>
                </a:solidFill>
                <a:effectLst/>
                <a:uLnTx/>
                <a:uFillTx/>
                <a:latin typeface="Arial"/>
                <a:ea typeface="+mn-ea"/>
                <a:cs typeface="Arial"/>
              </a:rPr>
              <a:t> </a:t>
            </a:r>
            <a:r>
              <a:rPr kumimoji="0" lang="en-US" altLang="en-US" sz="2500" i="1" strike="noStrike" kern="0" cap="none" spc="0" normalizeH="0" baseline="0" noProof="0" dirty="0" err="1">
                <a:ln>
                  <a:noFill/>
                </a:ln>
                <a:solidFill>
                  <a:srgbClr val="0033CC"/>
                </a:solidFill>
                <a:effectLst/>
                <a:uLnTx/>
                <a:uFillTx/>
                <a:latin typeface="Arial"/>
                <a:ea typeface="+mn-ea"/>
                <a:cs typeface="Arial"/>
              </a:rPr>
              <a:t>là</a:t>
            </a:r>
            <a:r>
              <a:rPr kumimoji="0" lang="en-US" altLang="en-US" sz="2500" i="1" strike="noStrike" kern="0" cap="none" spc="0" normalizeH="0" baseline="0" noProof="0" dirty="0">
                <a:ln>
                  <a:noFill/>
                </a:ln>
                <a:solidFill>
                  <a:srgbClr val="0033CC"/>
                </a:solidFill>
                <a:effectLst/>
                <a:uLnTx/>
                <a:uFillTx/>
                <a:latin typeface="Arial"/>
                <a:ea typeface="+mn-ea"/>
                <a:cs typeface="Arial"/>
              </a:rPr>
              <a:t> 10 </a:t>
            </a:r>
            <a:r>
              <a:rPr kumimoji="0" lang="en-US" altLang="en-US" sz="2500" i="1" strike="noStrike" kern="0" cap="none" spc="0" normalizeH="0" baseline="0" noProof="0" dirty="0" err="1">
                <a:ln>
                  <a:noFill/>
                </a:ln>
                <a:solidFill>
                  <a:srgbClr val="0033CC"/>
                </a:solidFill>
                <a:effectLst/>
                <a:uLnTx/>
                <a:uFillTx/>
                <a:latin typeface="Arial"/>
                <a:ea typeface="+mn-ea"/>
                <a:cs typeface="Arial"/>
              </a:rPr>
              <a:t>ngày</a:t>
            </a:r>
            <a:r>
              <a:rPr kumimoji="0" lang="en-US" altLang="en-US" sz="2500" i="1" strike="noStrike" kern="0" cap="none" spc="0" normalizeH="0" baseline="0" noProof="0" dirty="0">
                <a:ln>
                  <a:noFill/>
                </a:ln>
                <a:solidFill>
                  <a:srgbClr val="0033CC"/>
                </a:solidFill>
                <a:effectLst/>
                <a:uLnTx/>
                <a:uFillTx/>
                <a:latin typeface="Arial"/>
                <a:ea typeface="+mn-ea"/>
                <a:cs typeface="Arial"/>
              </a:rPr>
              <a:t> </a:t>
            </a:r>
            <a:r>
              <a:rPr kumimoji="0" lang="en-US" altLang="en-US" sz="2500" i="1" strike="noStrike" kern="0" cap="none" spc="0" normalizeH="0" baseline="0" noProof="0" dirty="0" err="1">
                <a:ln>
                  <a:noFill/>
                </a:ln>
                <a:solidFill>
                  <a:srgbClr val="0033CC"/>
                </a:solidFill>
                <a:effectLst/>
                <a:uLnTx/>
                <a:uFillTx/>
                <a:latin typeface="Arial"/>
                <a:ea typeface="+mn-ea"/>
                <a:cs typeface="Arial"/>
              </a:rPr>
              <a:t>kể</a:t>
            </a:r>
            <a:r>
              <a:rPr kumimoji="0" lang="en-US" altLang="en-US" sz="2500" i="1" strike="noStrike" kern="0" cap="none" spc="0" normalizeH="0" baseline="0" noProof="0" dirty="0">
                <a:ln>
                  <a:noFill/>
                </a:ln>
                <a:solidFill>
                  <a:srgbClr val="0033CC"/>
                </a:solidFill>
                <a:effectLst/>
                <a:uLnTx/>
                <a:uFillTx/>
                <a:latin typeface="Arial"/>
                <a:ea typeface="+mn-ea"/>
                <a:cs typeface="Arial"/>
              </a:rPr>
              <a:t> </a:t>
            </a:r>
            <a:r>
              <a:rPr kumimoji="0" lang="en-US" altLang="en-US" sz="2500" i="1" strike="noStrike" kern="0" cap="none" spc="0" normalizeH="0" baseline="0" noProof="0" dirty="0" err="1">
                <a:ln>
                  <a:noFill/>
                </a:ln>
                <a:solidFill>
                  <a:srgbClr val="0033CC"/>
                </a:solidFill>
                <a:effectLst/>
                <a:uLnTx/>
                <a:uFillTx/>
                <a:latin typeface="Arial"/>
                <a:ea typeface="+mn-ea"/>
                <a:cs typeface="Arial"/>
              </a:rPr>
              <a:t>từ</a:t>
            </a:r>
            <a:r>
              <a:rPr kumimoji="0" lang="en-US" altLang="en-US" sz="2500" i="1" strike="noStrike" kern="0" cap="none" spc="0" normalizeH="0" baseline="0" noProof="0" dirty="0">
                <a:ln>
                  <a:noFill/>
                </a:ln>
                <a:solidFill>
                  <a:srgbClr val="0033CC"/>
                </a:solidFill>
                <a:effectLst/>
                <a:uLnTx/>
                <a:uFillTx/>
                <a:latin typeface="Arial"/>
                <a:ea typeface="+mn-ea"/>
                <a:cs typeface="Arial"/>
              </a:rPr>
              <a:t> </a:t>
            </a:r>
            <a:r>
              <a:rPr kumimoji="0" lang="en-US" altLang="en-US" sz="2500" i="1" strike="noStrike" kern="0" cap="none" spc="0" normalizeH="0" baseline="0" noProof="0" dirty="0" err="1">
                <a:ln>
                  <a:noFill/>
                </a:ln>
                <a:solidFill>
                  <a:srgbClr val="0033CC"/>
                </a:solidFill>
                <a:effectLst/>
                <a:uLnTx/>
                <a:uFillTx/>
                <a:latin typeface="Arial"/>
                <a:ea typeface="+mn-ea"/>
                <a:cs typeface="Arial"/>
              </a:rPr>
              <a:t>ngày</a:t>
            </a:r>
            <a:r>
              <a:rPr kumimoji="0" lang="en-US" altLang="en-US" sz="2500" i="1" strike="noStrike" kern="0" cap="none" spc="0" normalizeH="0" baseline="0" noProof="0" dirty="0">
                <a:ln>
                  <a:noFill/>
                </a:ln>
                <a:solidFill>
                  <a:srgbClr val="0033CC"/>
                </a:solidFill>
                <a:effectLst/>
                <a:uLnTx/>
                <a:uFillTx/>
                <a:latin typeface="Arial"/>
                <a:ea typeface="+mn-ea"/>
                <a:cs typeface="Arial"/>
              </a:rPr>
              <a:t> ban </a:t>
            </a:r>
            <a:r>
              <a:rPr kumimoji="0" lang="en-US" altLang="en-US" sz="2500" i="1" strike="noStrike" kern="0" cap="none" spc="0" normalizeH="0" baseline="0" noProof="0" dirty="0" err="1">
                <a:ln>
                  <a:noFill/>
                </a:ln>
                <a:solidFill>
                  <a:srgbClr val="0033CC"/>
                </a:solidFill>
                <a:effectLst/>
                <a:uLnTx/>
                <a:uFillTx/>
                <a:latin typeface="Arial"/>
                <a:ea typeface="+mn-ea"/>
                <a:cs typeface="Arial"/>
              </a:rPr>
              <a:t>hành</a:t>
            </a:r>
            <a:r>
              <a:rPr kumimoji="0" lang="en-US" altLang="en-US" sz="2500" i="1" strike="noStrike" kern="0" cap="none" spc="0" normalizeH="0" baseline="0" noProof="0" dirty="0">
                <a:ln>
                  <a:noFill/>
                </a:ln>
                <a:solidFill>
                  <a:srgbClr val="0033CC"/>
                </a:solidFill>
                <a:effectLst/>
                <a:uLnTx/>
                <a:uFillTx/>
                <a:latin typeface="Arial"/>
                <a:ea typeface="+mn-ea"/>
                <a:cs typeface="Arial"/>
              </a:rPr>
              <a:t> </a:t>
            </a:r>
            <a:r>
              <a:rPr kumimoji="0" lang="en-US" altLang="en-US" sz="2500" i="1" strike="noStrike" kern="0" cap="none" spc="0" normalizeH="0" baseline="0" noProof="0" dirty="0" err="1">
                <a:ln>
                  <a:noFill/>
                </a:ln>
                <a:solidFill>
                  <a:srgbClr val="0033CC"/>
                </a:solidFill>
                <a:effectLst/>
                <a:uLnTx/>
                <a:uFillTx/>
                <a:latin typeface="Arial"/>
                <a:ea typeface="+mn-ea"/>
                <a:cs typeface="Arial"/>
              </a:rPr>
              <a:t>thông</a:t>
            </a:r>
            <a:r>
              <a:rPr kumimoji="0" lang="en-US" altLang="en-US" sz="2500" i="1" strike="noStrike" kern="0" cap="none" spc="0" normalizeH="0" baseline="0" noProof="0" dirty="0">
                <a:ln>
                  <a:noFill/>
                </a:ln>
                <a:solidFill>
                  <a:srgbClr val="0033CC"/>
                </a:solidFill>
                <a:effectLst/>
                <a:uLnTx/>
                <a:uFillTx/>
                <a:latin typeface="Arial"/>
                <a:ea typeface="+mn-ea"/>
                <a:cs typeface="Arial"/>
              </a:rPr>
              <a:t> </a:t>
            </a:r>
            <a:r>
              <a:rPr kumimoji="0" lang="en-US" altLang="en-US" sz="2500" i="1" strike="noStrike" kern="0" cap="none" spc="0" normalizeH="0" baseline="0" noProof="0" dirty="0" err="1">
                <a:ln>
                  <a:noFill/>
                </a:ln>
                <a:solidFill>
                  <a:srgbClr val="0033CC"/>
                </a:solidFill>
                <a:effectLst/>
                <a:uLnTx/>
                <a:uFillTx/>
                <a:latin typeface="Arial"/>
                <a:ea typeface="+mn-ea"/>
                <a:cs typeface="Arial"/>
              </a:rPr>
              <a:t>báo</a:t>
            </a:r>
            <a:r>
              <a:rPr kumimoji="0" lang="en-US" altLang="en-US" sz="2500" i="1" strike="noStrike" kern="0" cap="none" spc="0" normalizeH="0" baseline="0" noProof="0" dirty="0">
                <a:ln>
                  <a:noFill/>
                </a:ln>
                <a:solidFill>
                  <a:srgbClr val="0033CC"/>
                </a:solidFill>
                <a:effectLst/>
                <a:uLnTx/>
                <a:uFillTx/>
                <a:latin typeface="Arial"/>
                <a:ea typeface="+mn-ea"/>
                <a:cs typeface="Arial"/>
              </a:rPr>
              <a:t> </a:t>
            </a:r>
            <a:r>
              <a:rPr kumimoji="0" lang="en-US" altLang="en-US" sz="2500" i="1" strike="noStrike" kern="0" cap="none" spc="0" normalizeH="0" baseline="0" noProof="0" dirty="0" err="1">
                <a:ln>
                  <a:noFill/>
                </a:ln>
                <a:solidFill>
                  <a:srgbClr val="0033CC"/>
                </a:solidFill>
                <a:effectLst/>
                <a:uLnTx/>
                <a:uFillTx/>
                <a:latin typeface="Arial"/>
                <a:ea typeface="+mn-ea"/>
                <a:cs typeface="Arial"/>
              </a:rPr>
              <a:t>phí</a:t>
            </a:r>
            <a:endParaRPr kumimoji="0" lang="vi-VN" altLang="en-US" sz="2500" i="1" strike="noStrike" kern="0" cap="none" spc="0" normalizeH="0" baseline="0" noProof="0" dirty="0">
              <a:ln>
                <a:noFill/>
              </a:ln>
              <a:solidFill>
                <a:srgbClr val="0033CC"/>
              </a:solidFill>
              <a:effectLst/>
              <a:uLnTx/>
              <a:uFillTx/>
              <a:latin typeface="Arial"/>
              <a:ea typeface="+mn-ea"/>
              <a:cs typeface="Arial"/>
            </a:endParaRPr>
          </a:p>
          <a:p>
            <a:pPr marR="0" lvl="0" indent="465138" algn="just" defTabSz="914400" rtl="0" eaLnBrk="1" fontAlgn="base" latinLnBrk="0" hangingPunct="1">
              <a:lnSpc>
                <a:spcPct val="80000"/>
              </a:lnSpc>
              <a:spcBef>
                <a:spcPts val="600"/>
              </a:spcBef>
              <a:spcAft>
                <a:spcPct val="0"/>
              </a:spcAft>
              <a:buClr>
                <a:srgbClr val="330066"/>
              </a:buClr>
              <a:buSzPct val="70000"/>
              <a:tabLst/>
              <a:defRPr/>
            </a:pPr>
            <a:r>
              <a:rPr kumimoji="0" lang="en-US" altLang="en-US" sz="2500" b="0" i="0" u="none" strike="noStrike" kern="0" cap="none" spc="0" normalizeH="0" baseline="0" noProof="0" dirty="0">
                <a:ln>
                  <a:noFill/>
                </a:ln>
                <a:solidFill>
                  <a:srgbClr val="0033CC"/>
                </a:solidFill>
                <a:effectLst/>
                <a:uLnTx/>
                <a:uFillTx/>
                <a:latin typeface="Arial"/>
                <a:ea typeface="+mn-ea"/>
                <a:cs typeface="Arial"/>
              </a:rPr>
              <a:t>+ </a:t>
            </a:r>
            <a:r>
              <a:rPr kumimoji="0" lang="vi-VN" altLang="en-US" sz="2500" b="0" i="0" u="none" strike="noStrike" kern="0" cap="none" spc="0" normalizeH="0" baseline="0" noProof="0" dirty="0">
                <a:ln>
                  <a:noFill/>
                </a:ln>
                <a:solidFill>
                  <a:srgbClr val="0033CC"/>
                </a:solidFill>
                <a:effectLst/>
                <a:uLnTx/>
                <a:uFillTx/>
                <a:latin typeface="Arial"/>
                <a:ea typeface="+mn-ea"/>
                <a:cs typeface="Arial"/>
              </a:rPr>
              <a:t>Nộp phí theo hình thức không dùng tiền mặt vào tài khoản chuyên thu phí của tổ chức thu phí mở tại tổ chức tín dụng.</a:t>
            </a:r>
          </a:p>
          <a:p>
            <a:pPr marR="0" lvl="0" indent="465138" algn="just" defTabSz="914400" rtl="0" eaLnBrk="1" fontAlgn="base" latinLnBrk="0" hangingPunct="1">
              <a:lnSpc>
                <a:spcPct val="80000"/>
              </a:lnSpc>
              <a:spcBef>
                <a:spcPts val="600"/>
              </a:spcBef>
              <a:spcAft>
                <a:spcPct val="0"/>
              </a:spcAft>
              <a:buClr>
                <a:srgbClr val="330066"/>
              </a:buClr>
              <a:buSzPct val="70000"/>
              <a:tabLst/>
              <a:defRPr/>
            </a:pPr>
            <a:r>
              <a:rPr kumimoji="0" lang="en-US" altLang="en-US" sz="2500" b="0" i="0" u="none" strike="noStrike" kern="0" cap="none" spc="0" normalizeH="0" baseline="0" noProof="0" dirty="0">
                <a:ln>
                  <a:noFill/>
                </a:ln>
                <a:solidFill>
                  <a:srgbClr val="0033CC"/>
                </a:solidFill>
                <a:effectLst/>
                <a:uLnTx/>
                <a:uFillTx/>
                <a:latin typeface="Arial"/>
                <a:ea typeface="+mn-ea"/>
                <a:cs typeface="Arial"/>
              </a:rPr>
              <a:t>+ </a:t>
            </a:r>
            <a:r>
              <a:rPr kumimoji="0" lang="vi-VN" altLang="en-US" sz="2500" b="0" i="0" u="none" strike="noStrike" kern="0" cap="none" spc="0" normalizeH="0" baseline="0" noProof="0" dirty="0">
                <a:ln>
                  <a:noFill/>
                </a:ln>
                <a:solidFill>
                  <a:srgbClr val="0033CC"/>
                </a:solidFill>
                <a:effectLst/>
                <a:uLnTx/>
                <a:uFillTx/>
                <a:latin typeface="Arial"/>
                <a:ea typeface="+mn-ea"/>
                <a:cs typeface="Arial"/>
              </a:rPr>
              <a:t>Nộp phí vào tài khoản phí chờ nộp ngân sách của tổ chức thu phí mở tại Kho bạc Nhà nước.</a:t>
            </a:r>
          </a:p>
          <a:p>
            <a:pPr marR="0" lvl="0" indent="465138" algn="just" defTabSz="914400" rtl="0" eaLnBrk="1" fontAlgn="base" latinLnBrk="0" hangingPunct="1">
              <a:lnSpc>
                <a:spcPct val="80000"/>
              </a:lnSpc>
              <a:spcBef>
                <a:spcPts val="600"/>
              </a:spcBef>
              <a:spcAft>
                <a:spcPct val="0"/>
              </a:spcAft>
              <a:buClr>
                <a:srgbClr val="330066"/>
              </a:buClr>
              <a:buSzPct val="70000"/>
              <a:tabLst/>
              <a:defRPr/>
            </a:pPr>
            <a:r>
              <a:rPr kumimoji="0" lang="en-US" altLang="en-US" sz="2500" b="0" i="0" u="none" strike="noStrike" kern="0" cap="none" spc="0" normalizeH="0" baseline="0" noProof="0" dirty="0">
                <a:ln>
                  <a:noFill/>
                </a:ln>
                <a:solidFill>
                  <a:srgbClr val="0033CC"/>
                </a:solidFill>
                <a:effectLst/>
                <a:uLnTx/>
                <a:uFillTx/>
                <a:latin typeface="Arial"/>
                <a:ea typeface="+mn-ea"/>
                <a:cs typeface="Arial"/>
              </a:rPr>
              <a:t>+ </a:t>
            </a:r>
            <a:r>
              <a:rPr kumimoji="0" lang="vi-VN" altLang="en-US" sz="2500" b="0" i="0" u="none" strike="noStrike" kern="0" cap="none" spc="0" normalizeH="0" baseline="0" noProof="0" dirty="0">
                <a:ln>
                  <a:noFill/>
                </a:ln>
                <a:solidFill>
                  <a:srgbClr val="0033CC"/>
                </a:solidFill>
                <a:effectLst/>
                <a:uLnTx/>
                <a:uFillTx/>
                <a:latin typeface="Arial"/>
                <a:ea typeface="+mn-ea"/>
                <a:cs typeface="Arial"/>
              </a:rPr>
              <a:t>Nộp phí qua tài khoản của cơ quan, tổ chức nhận tiền khác với tổ chức thu phí (áp dụng đối với trường hợp thực hiện thủ tục hành chính, cung cấp dịch vụ công trực tuyến).</a:t>
            </a:r>
            <a:endParaRPr kumimoji="0" lang="en-US" altLang="en-US" sz="2500" b="0" i="0" u="none" strike="noStrike" kern="0" cap="none" spc="0" normalizeH="0" baseline="0" noProof="0" dirty="0">
              <a:ln>
                <a:noFill/>
              </a:ln>
              <a:solidFill>
                <a:srgbClr val="0033CC"/>
              </a:solidFill>
              <a:effectLst/>
              <a:uLnTx/>
              <a:uFillTx/>
              <a:latin typeface="Arial"/>
              <a:ea typeface="+mn-ea"/>
              <a:cs typeface="Arial"/>
            </a:endParaRPr>
          </a:p>
        </p:txBody>
      </p:sp>
    </p:spTree>
    <p:extLst>
      <p:ext uri="{BB962C8B-B14F-4D97-AF65-F5344CB8AC3E}">
        <p14:creationId xmlns:p14="http://schemas.microsoft.com/office/powerpoint/2010/main" val="1977362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99124-2DB2-5456-BF71-7E9256EAA00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A7B7613-01A9-E60D-27E3-1818AD376AC9}"/>
              </a:ext>
            </a:extLst>
          </p:cNvPr>
          <p:cNvSpPr txBox="1"/>
          <p:nvPr/>
        </p:nvSpPr>
        <p:spPr>
          <a:xfrm>
            <a:off x="2819400" y="219455"/>
            <a:ext cx="6553200" cy="646331"/>
          </a:xfrm>
          <a:prstGeom prst="rect">
            <a:avLst/>
          </a:prstGeom>
          <a:noFill/>
        </p:spPr>
        <p:txBody>
          <a:bodyPr wrap="square" rtlCol="0">
            <a:spAutoFit/>
          </a:bodyPr>
          <a:lstStyle/>
          <a:p>
            <a:pPr algn="ctr"/>
            <a:r>
              <a:rPr lang="en-US" sz="3600" b="1" dirty="0">
                <a:solidFill>
                  <a:srgbClr val="FF0000"/>
                </a:solidFill>
                <a:latin typeface="+mj-lt"/>
                <a:ea typeface="+mj-ea"/>
                <a:cs typeface="+mj-cs"/>
              </a:rPr>
              <a:t>5. TỔ CHỨC THỰC HIỆN</a:t>
            </a:r>
          </a:p>
        </p:txBody>
      </p:sp>
      <p:cxnSp>
        <p:nvCxnSpPr>
          <p:cNvPr id="5" name="Straight Connector 4">
            <a:extLst>
              <a:ext uri="{FF2B5EF4-FFF2-40B4-BE49-F238E27FC236}">
                <a16:creationId xmlns:a16="http://schemas.microsoft.com/office/drawing/2014/main" id="{7A6F785F-82EC-39E9-C610-DBEC8A5415B0}"/>
              </a:ext>
            </a:extLst>
          </p:cNvPr>
          <p:cNvCxnSpPr/>
          <p:nvPr/>
        </p:nvCxnSpPr>
        <p:spPr>
          <a:xfrm>
            <a:off x="1524000" y="213662"/>
            <a:ext cx="91440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6" name="Straight Connector 5">
            <a:extLst>
              <a:ext uri="{FF2B5EF4-FFF2-40B4-BE49-F238E27FC236}">
                <a16:creationId xmlns:a16="http://schemas.microsoft.com/office/drawing/2014/main" id="{BC17E031-1CD1-4ED7-4C74-69C839687C70}"/>
              </a:ext>
            </a:extLst>
          </p:cNvPr>
          <p:cNvCxnSpPr/>
          <p:nvPr/>
        </p:nvCxnSpPr>
        <p:spPr>
          <a:xfrm>
            <a:off x="1524000" y="859993"/>
            <a:ext cx="9144000" cy="0"/>
          </a:xfrm>
          <a:prstGeom prst="line">
            <a:avLst/>
          </a:prstGeom>
          <a:ln w="57150"/>
        </p:spPr>
        <p:style>
          <a:lnRef idx="1">
            <a:schemeClr val="accent5"/>
          </a:lnRef>
          <a:fillRef idx="0">
            <a:schemeClr val="accent5"/>
          </a:fillRef>
          <a:effectRef idx="0">
            <a:schemeClr val="accent5"/>
          </a:effectRef>
          <a:fontRef idx="minor">
            <a:schemeClr val="tx1"/>
          </a:fontRef>
        </p:style>
      </p:cxnSp>
      <p:sp>
        <p:nvSpPr>
          <p:cNvPr id="7" name="TextBox 6">
            <a:extLst>
              <a:ext uri="{FF2B5EF4-FFF2-40B4-BE49-F238E27FC236}">
                <a16:creationId xmlns:a16="http://schemas.microsoft.com/office/drawing/2014/main" id="{362204EA-81A5-29E2-4140-988B8E11B776}"/>
              </a:ext>
            </a:extLst>
          </p:cNvPr>
          <p:cNvSpPr txBox="1"/>
          <p:nvPr/>
        </p:nvSpPr>
        <p:spPr>
          <a:xfrm>
            <a:off x="1773619" y="854201"/>
            <a:ext cx="8644759" cy="400110"/>
          </a:xfrm>
          <a:prstGeom prst="rect">
            <a:avLst/>
          </a:prstGeom>
          <a:noFill/>
        </p:spPr>
        <p:txBody>
          <a:bodyPr wrap="square">
            <a:spAutoFit/>
          </a:bodyPr>
          <a:lstStyle/>
          <a:p>
            <a:pPr algn="ctr"/>
            <a:r>
              <a:rPr lang="en-US" sz="2000" b="1" i="1" dirty="0">
                <a:effectLst/>
                <a:latin typeface="Times New Roman" panose="02020603050405020304" pitchFamily="18" charset="0"/>
                <a:ea typeface="DengXian" panose="02010600030101010101" pitchFamily="2" charset="-122"/>
              </a:rPr>
              <a:t>(</a:t>
            </a:r>
            <a:r>
              <a:rPr lang="en-US" sz="2000" b="1" i="1" dirty="0" err="1">
                <a:effectLst/>
                <a:latin typeface="Times New Roman" panose="02020603050405020304" pitchFamily="18" charset="0"/>
                <a:ea typeface="DengXian" panose="02010600030101010101" pitchFamily="2" charset="-122"/>
              </a:rPr>
              <a:t>Điều</a:t>
            </a:r>
            <a:r>
              <a:rPr lang="en-US" sz="2000" b="1" i="1" dirty="0">
                <a:effectLst/>
                <a:latin typeface="Times New Roman" panose="02020603050405020304" pitchFamily="18" charset="0"/>
                <a:ea typeface="DengXian" panose="02010600030101010101" pitchFamily="2" charset="-122"/>
              </a:rPr>
              <a:t> 4, </a:t>
            </a:r>
            <a:r>
              <a:rPr lang="en-US" sz="2000" b="1" i="1" dirty="0" err="1">
                <a:effectLst/>
                <a:latin typeface="Times New Roman" panose="02020603050405020304" pitchFamily="18" charset="0"/>
                <a:ea typeface="DengXian" panose="02010600030101010101" pitchFamily="2" charset="-122"/>
              </a:rPr>
              <a:t>Điều</a:t>
            </a:r>
            <a:r>
              <a:rPr lang="en-US" sz="2000" b="1" i="1" dirty="0">
                <a:effectLst/>
                <a:latin typeface="Times New Roman" panose="02020603050405020304" pitchFamily="18" charset="0"/>
                <a:ea typeface="DengXian" panose="02010600030101010101" pitchFamily="2" charset="-122"/>
              </a:rPr>
              <a:t> 9)</a:t>
            </a:r>
            <a:endParaRPr lang="en-US" sz="2000" dirty="0"/>
          </a:p>
        </p:txBody>
      </p:sp>
      <p:sp>
        <p:nvSpPr>
          <p:cNvPr id="10" name="TextBox 9">
            <a:extLst>
              <a:ext uri="{FF2B5EF4-FFF2-40B4-BE49-F238E27FC236}">
                <a16:creationId xmlns:a16="http://schemas.microsoft.com/office/drawing/2014/main" id="{A3BA4E99-787F-04CC-2C58-C595532E5BA1}"/>
              </a:ext>
            </a:extLst>
          </p:cNvPr>
          <p:cNvSpPr txBox="1"/>
          <p:nvPr/>
        </p:nvSpPr>
        <p:spPr>
          <a:xfrm>
            <a:off x="319400" y="1219996"/>
            <a:ext cx="11872600" cy="5170646"/>
          </a:xfrm>
          <a:prstGeom prst="rect">
            <a:avLst/>
          </a:prstGeom>
          <a:noFill/>
        </p:spPr>
        <p:txBody>
          <a:bodyPr wrap="square" rtlCol="0">
            <a:spAutoFit/>
          </a:bodyPr>
          <a:lstStyle/>
          <a:p>
            <a:pPr marL="0" lvl="1" indent="58738">
              <a:buFont typeface="Wingdings" panose="05000000000000000000" pitchFamily="2" charset="2"/>
              <a:buChar char="v"/>
            </a:pPr>
            <a:r>
              <a:rPr lang="en-US" sz="2200" b="1" dirty="0">
                <a:solidFill>
                  <a:srgbClr val="0033CC"/>
                </a:solidFill>
                <a:latin typeface="Arial" panose="020B0604020202020204" pitchFamily="34" charset="0"/>
                <a:cs typeface="Arial" panose="020B0604020202020204" pitchFamily="34" charset="0"/>
              </a:rPr>
              <a:t> STNMT, PTNMT (</a:t>
            </a:r>
            <a:r>
              <a:rPr lang="en-US" sz="2200" b="1" dirty="0" err="1">
                <a:solidFill>
                  <a:srgbClr val="0033CC"/>
                </a:solidFill>
                <a:latin typeface="Arial" panose="020B0604020202020204" pitchFamily="34" charset="0"/>
                <a:cs typeface="Arial" panose="020B0604020202020204" pitchFamily="34" charset="0"/>
              </a:rPr>
              <a:t>tổ</a:t>
            </a:r>
            <a:r>
              <a:rPr lang="en-US" sz="2200" b="1" dirty="0">
                <a:solidFill>
                  <a:srgbClr val="0033CC"/>
                </a:solidFill>
                <a:latin typeface="Arial" panose="020B0604020202020204" pitchFamily="34" charset="0"/>
                <a:cs typeface="Arial" panose="020B0604020202020204" pitchFamily="34" charset="0"/>
              </a:rPr>
              <a:t> </a:t>
            </a:r>
            <a:r>
              <a:rPr lang="en-US" sz="2200" b="1" dirty="0" err="1">
                <a:solidFill>
                  <a:srgbClr val="0033CC"/>
                </a:solidFill>
                <a:latin typeface="Arial" panose="020B0604020202020204" pitchFamily="34" charset="0"/>
                <a:cs typeface="Arial" panose="020B0604020202020204" pitchFamily="34" charset="0"/>
              </a:rPr>
              <a:t>chức</a:t>
            </a:r>
            <a:r>
              <a:rPr lang="en-US" sz="2200" b="1" dirty="0">
                <a:solidFill>
                  <a:srgbClr val="0033CC"/>
                </a:solidFill>
                <a:latin typeface="Arial" panose="020B0604020202020204" pitchFamily="34" charset="0"/>
                <a:cs typeface="Arial" panose="020B0604020202020204" pitchFamily="34" charset="0"/>
              </a:rPr>
              <a:t> </a:t>
            </a:r>
            <a:r>
              <a:rPr lang="en-US" sz="2200" b="1" dirty="0" err="1">
                <a:solidFill>
                  <a:srgbClr val="0033CC"/>
                </a:solidFill>
                <a:latin typeface="Arial" panose="020B0604020202020204" pitchFamily="34" charset="0"/>
                <a:cs typeface="Arial" panose="020B0604020202020204" pitchFamily="34" charset="0"/>
              </a:rPr>
              <a:t>thu</a:t>
            </a:r>
            <a:r>
              <a:rPr lang="en-US" sz="2200" b="1" dirty="0">
                <a:solidFill>
                  <a:srgbClr val="0033CC"/>
                </a:solidFill>
                <a:latin typeface="Arial" panose="020B0604020202020204" pitchFamily="34" charset="0"/>
                <a:cs typeface="Arial" panose="020B0604020202020204" pitchFamily="34" charset="0"/>
              </a:rPr>
              <a:t> </a:t>
            </a:r>
            <a:r>
              <a:rPr lang="en-US" sz="2200" b="1" dirty="0" err="1">
                <a:solidFill>
                  <a:srgbClr val="0033CC"/>
                </a:solidFill>
                <a:latin typeface="Arial" panose="020B0604020202020204" pitchFamily="34" charset="0"/>
                <a:cs typeface="Arial" panose="020B0604020202020204" pitchFamily="34" charset="0"/>
              </a:rPr>
              <a:t>phí</a:t>
            </a:r>
            <a:r>
              <a:rPr lang="en-US" sz="2200" b="1" dirty="0">
                <a:solidFill>
                  <a:srgbClr val="0033CC"/>
                </a:solidFill>
                <a:latin typeface="Arial" panose="020B0604020202020204" pitchFamily="34" charset="0"/>
                <a:cs typeface="Arial" panose="020B0604020202020204" pitchFamily="34" charset="0"/>
              </a:rPr>
              <a:t>):</a:t>
            </a:r>
          </a:p>
          <a:p>
            <a:pPr marL="0" lvl="1" indent="465138"/>
            <a:r>
              <a:rPr lang="en-US" sz="2200" dirty="0">
                <a:solidFill>
                  <a:srgbClr val="0033CC"/>
                </a:solidFill>
                <a:latin typeface="Arial" panose="020B0604020202020204" pitchFamily="34" charset="0"/>
                <a:cs typeface="Arial" panose="020B0604020202020204" pitchFamily="34" charset="0"/>
              </a:rPr>
              <a:t>- </a:t>
            </a:r>
            <a:r>
              <a:rPr lang="vi-VN" sz="2200" dirty="0">
                <a:solidFill>
                  <a:srgbClr val="0033CC"/>
                </a:solidFill>
                <a:latin typeface="Arial" panose="020B0604020202020204" pitchFamily="34" charset="0"/>
                <a:cs typeface="Arial" panose="020B0604020202020204" pitchFamily="34" charset="0"/>
              </a:rPr>
              <a:t>Thẩm định Tờ khai phí</a:t>
            </a:r>
            <a:r>
              <a:rPr lang="en-US" sz="2200" dirty="0">
                <a:solidFill>
                  <a:srgbClr val="0033CC"/>
                </a:solidFill>
                <a:latin typeface="Arial" panose="020B0604020202020204" pitchFamily="34" charset="0"/>
                <a:cs typeface="Arial" panose="020B0604020202020204" pitchFamily="34" charset="0"/>
              </a:rPr>
              <a:t>, </a:t>
            </a:r>
            <a:r>
              <a:rPr lang="vi-VN" sz="2200" dirty="0">
                <a:solidFill>
                  <a:srgbClr val="0033CC"/>
                </a:solidFill>
                <a:latin typeface="Arial" panose="020B0604020202020204" pitchFamily="34" charset="0"/>
                <a:cs typeface="Arial" panose="020B0604020202020204" pitchFamily="34" charset="0"/>
              </a:rPr>
              <a:t>ban hành Thông báo nộp phí, tính tiền chậm nộp; quản lý thu, nộp phí; phân loại đối tượng (cố định và biến đổi), đôn đốc cơ sở thực hiện kê khai, nộp phí.</a:t>
            </a:r>
            <a:endParaRPr lang="en-US" sz="2200" dirty="0">
              <a:solidFill>
                <a:srgbClr val="0033CC"/>
              </a:solidFill>
              <a:latin typeface="Arial" panose="020B0604020202020204" pitchFamily="34" charset="0"/>
              <a:cs typeface="Arial" panose="020B0604020202020204" pitchFamily="34" charset="0"/>
            </a:endParaRPr>
          </a:p>
          <a:p>
            <a:pPr marL="0" lvl="1" indent="623888"/>
            <a:r>
              <a:rPr lang="en-US" sz="2200" b="1" i="1" dirty="0">
                <a:solidFill>
                  <a:srgbClr val="0033CC"/>
                </a:solidFill>
                <a:latin typeface="Arial" panose="020B0604020202020204" pitchFamily="34" charset="0"/>
                <a:cs typeface="Arial" panose="020B0604020202020204" pitchFamily="34" charset="0"/>
              </a:rPr>
              <a:t>+ STNMT: </a:t>
            </a:r>
            <a:r>
              <a:rPr lang="vi-VN" sz="2200" i="1" dirty="0">
                <a:solidFill>
                  <a:srgbClr val="0033CC"/>
                </a:solidFill>
                <a:latin typeface="Arial" panose="020B0604020202020204" pitchFamily="34" charset="0"/>
                <a:cs typeface="Arial" panose="020B0604020202020204" pitchFamily="34" charset="0"/>
              </a:rPr>
              <a:t>thu phí bảo vệ môi trường đối với khí thải của tất cả cơ sở thuộc thẩm quyền quản lý về môi trường </a:t>
            </a:r>
            <a:r>
              <a:rPr lang="vi-VN" sz="2200" b="1" i="1" u="sng" dirty="0">
                <a:solidFill>
                  <a:srgbClr val="0033CC"/>
                </a:solidFill>
                <a:latin typeface="Arial" panose="020B0604020202020204" pitchFamily="34" charset="0"/>
                <a:cs typeface="Arial" panose="020B0604020202020204" pitchFamily="34" charset="0"/>
              </a:rPr>
              <a:t>cấp Bộ, cấp tỉnh </a:t>
            </a:r>
            <a:r>
              <a:rPr lang="vi-VN" sz="2200" i="1" dirty="0">
                <a:solidFill>
                  <a:srgbClr val="0033CC"/>
                </a:solidFill>
                <a:latin typeface="Arial" panose="020B0604020202020204" pitchFamily="34" charset="0"/>
                <a:cs typeface="Arial" panose="020B0604020202020204" pitchFamily="34" charset="0"/>
              </a:rPr>
              <a:t>trên địa bàn quản lý </a:t>
            </a:r>
            <a:r>
              <a:rPr lang="vi-VN" sz="2200" b="1" i="1" dirty="0">
                <a:solidFill>
                  <a:srgbClr val="0033CC"/>
                </a:solidFill>
                <a:latin typeface="Arial" panose="020B0604020202020204" pitchFamily="34" charset="0"/>
                <a:cs typeface="Arial" panose="020B0604020202020204" pitchFamily="34" charset="0"/>
              </a:rPr>
              <a:t>(bao gồm cả trong</a:t>
            </a:r>
            <a:r>
              <a:rPr lang="en-US" sz="2200" b="1" i="1" dirty="0">
                <a:solidFill>
                  <a:srgbClr val="0033CC"/>
                </a:solidFill>
                <a:latin typeface="Arial" panose="020B0604020202020204" pitchFamily="34" charset="0"/>
                <a:cs typeface="Arial" panose="020B0604020202020204" pitchFamily="34" charset="0"/>
              </a:rPr>
              <a:t>, </a:t>
            </a:r>
            <a:r>
              <a:rPr lang="en-US" sz="2200" b="1" i="1" dirty="0" err="1">
                <a:solidFill>
                  <a:srgbClr val="0033CC"/>
                </a:solidFill>
                <a:latin typeface="Arial" panose="020B0604020202020204" pitchFamily="34" charset="0"/>
                <a:cs typeface="Arial" panose="020B0604020202020204" pitchFamily="34" charset="0"/>
              </a:rPr>
              <a:t>ngoài</a:t>
            </a:r>
            <a:r>
              <a:rPr lang="vi-VN" sz="2200" b="1" i="1" dirty="0">
                <a:solidFill>
                  <a:srgbClr val="0033CC"/>
                </a:solidFill>
                <a:latin typeface="Arial" panose="020B0604020202020204" pitchFamily="34" charset="0"/>
                <a:cs typeface="Arial" panose="020B0604020202020204" pitchFamily="34" charset="0"/>
              </a:rPr>
              <a:t> KCN)</a:t>
            </a:r>
            <a:r>
              <a:rPr lang="vi-VN" sz="2200" i="1" dirty="0">
                <a:solidFill>
                  <a:srgbClr val="0033CC"/>
                </a:solidFill>
                <a:latin typeface="Arial" panose="020B0604020202020204" pitchFamily="34" charset="0"/>
                <a:cs typeface="Arial" panose="020B0604020202020204" pitchFamily="34" charset="0"/>
              </a:rPr>
              <a:t>.</a:t>
            </a:r>
            <a:endParaRPr lang="en-US" sz="2200" i="1" dirty="0">
              <a:solidFill>
                <a:srgbClr val="0033CC"/>
              </a:solidFill>
              <a:latin typeface="Arial" panose="020B0604020202020204" pitchFamily="34" charset="0"/>
              <a:cs typeface="Arial" panose="020B0604020202020204" pitchFamily="34" charset="0"/>
            </a:endParaRPr>
          </a:p>
          <a:p>
            <a:pPr marL="0" lvl="1" indent="623888"/>
            <a:r>
              <a:rPr lang="en-US" sz="2200" b="1" i="1" dirty="0">
                <a:solidFill>
                  <a:srgbClr val="0033CC"/>
                </a:solidFill>
                <a:latin typeface="Arial" panose="020B0604020202020204" pitchFamily="34" charset="0"/>
                <a:cs typeface="Arial" panose="020B0604020202020204" pitchFamily="34" charset="0"/>
              </a:rPr>
              <a:t>+ PTNMT: </a:t>
            </a:r>
            <a:r>
              <a:rPr lang="vi-VN" sz="2200" i="1" dirty="0">
                <a:solidFill>
                  <a:srgbClr val="0033CC"/>
                </a:solidFill>
                <a:latin typeface="Arial" panose="020B0604020202020204" pitchFamily="34" charset="0"/>
                <a:cs typeface="Arial" panose="020B0604020202020204" pitchFamily="34" charset="0"/>
              </a:rPr>
              <a:t>thu phí bảo vệ môi trường đối với khí thải của các cơ sở thuộc thẩm quyền quản lý về môi trường </a:t>
            </a:r>
            <a:r>
              <a:rPr lang="vi-VN" sz="2200" b="1" i="1" u="sng" dirty="0">
                <a:solidFill>
                  <a:srgbClr val="0033CC"/>
                </a:solidFill>
                <a:latin typeface="Arial" panose="020B0604020202020204" pitchFamily="34" charset="0"/>
                <a:cs typeface="Arial" panose="020B0604020202020204" pitchFamily="34" charset="0"/>
              </a:rPr>
              <a:t>cấp huyện </a:t>
            </a:r>
            <a:r>
              <a:rPr lang="vi-VN" sz="2200" i="1" dirty="0">
                <a:solidFill>
                  <a:srgbClr val="0033CC"/>
                </a:solidFill>
                <a:latin typeface="Arial" panose="020B0604020202020204" pitchFamily="34" charset="0"/>
                <a:cs typeface="Arial" panose="020B0604020202020204" pitchFamily="34" charset="0"/>
              </a:rPr>
              <a:t>trên địa bàn quản lý</a:t>
            </a:r>
            <a:r>
              <a:rPr lang="en-US" sz="2200" i="1" dirty="0">
                <a:solidFill>
                  <a:srgbClr val="0033CC"/>
                </a:solidFill>
                <a:latin typeface="Arial" panose="020B0604020202020204" pitchFamily="34" charset="0"/>
                <a:cs typeface="Arial" panose="020B0604020202020204" pitchFamily="34" charset="0"/>
              </a:rPr>
              <a:t> </a:t>
            </a:r>
            <a:r>
              <a:rPr lang="vi-VN" sz="2200" b="1" i="1" dirty="0">
                <a:solidFill>
                  <a:srgbClr val="0033CC"/>
                </a:solidFill>
                <a:latin typeface="Arial" panose="020B0604020202020204" pitchFamily="34" charset="0"/>
                <a:cs typeface="Arial" panose="020B0604020202020204" pitchFamily="34" charset="0"/>
              </a:rPr>
              <a:t>(bao gồm cả trong</a:t>
            </a:r>
            <a:r>
              <a:rPr lang="en-US" sz="2200" b="1" i="1" dirty="0">
                <a:solidFill>
                  <a:srgbClr val="0033CC"/>
                </a:solidFill>
                <a:latin typeface="Arial" panose="020B0604020202020204" pitchFamily="34" charset="0"/>
                <a:cs typeface="Arial" panose="020B0604020202020204" pitchFamily="34" charset="0"/>
              </a:rPr>
              <a:t>, </a:t>
            </a:r>
            <a:r>
              <a:rPr lang="en-US" sz="2200" b="1" i="1" dirty="0" err="1">
                <a:solidFill>
                  <a:srgbClr val="0033CC"/>
                </a:solidFill>
                <a:latin typeface="Arial" panose="020B0604020202020204" pitchFamily="34" charset="0"/>
                <a:cs typeface="Arial" panose="020B0604020202020204" pitchFamily="34" charset="0"/>
              </a:rPr>
              <a:t>ngoài</a:t>
            </a:r>
            <a:r>
              <a:rPr lang="vi-VN" sz="2200" b="1" i="1" dirty="0">
                <a:solidFill>
                  <a:srgbClr val="0033CC"/>
                </a:solidFill>
                <a:latin typeface="Arial" panose="020B0604020202020204" pitchFamily="34" charset="0"/>
                <a:cs typeface="Arial" panose="020B0604020202020204" pitchFamily="34" charset="0"/>
              </a:rPr>
              <a:t> KCN)</a:t>
            </a:r>
            <a:r>
              <a:rPr lang="vi-VN" sz="2200" i="1" dirty="0">
                <a:solidFill>
                  <a:srgbClr val="0033CC"/>
                </a:solidFill>
                <a:latin typeface="Arial" panose="020B0604020202020204" pitchFamily="34" charset="0"/>
                <a:cs typeface="Arial" panose="020B0604020202020204" pitchFamily="34" charset="0"/>
              </a:rPr>
              <a:t>.</a:t>
            </a:r>
            <a:endParaRPr lang="en-US" sz="2200" i="1" dirty="0">
              <a:solidFill>
                <a:srgbClr val="0033CC"/>
              </a:solidFill>
              <a:latin typeface="Arial" panose="020B0604020202020204" pitchFamily="34" charset="0"/>
              <a:cs typeface="Arial" panose="020B0604020202020204" pitchFamily="34" charset="0"/>
            </a:endParaRPr>
          </a:p>
          <a:p>
            <a:pPr marL="0" lvl="1" indent="623888"/>
            <a:r>
              <a:rPr lang="vi-VN" sz="2200" i="1" dirty="0">
                <a:solidFill>
                  <a:srgbClr val="0033CC"/>
                </a:solidFill>
                <a:latin typeface="Arial" panose="020B0604020202020204" pitchFamily="34" charset="0"/>
                <a:cs typeface="Arial" panose="020B0604020202020204" pitchFamily="34" charset="0"/>
                <a:sym typeface="Wingdings 3" panose="05040102010807070707" pitchFamily="18" charset="2"/>
              </a:rPr>
              <a:t></a:t>
            </a:r>
            <a:r>
              <a:rPr lang="en-US" sz="2200" i="1" dirty="0">
                <a:solidFill>
                  <a:srgbClr val="0033CC"/>
                </a:solidFill>
                <a:latin typeface="Arial" panose="020B0604020202020204" pitchFamily="34" charset="0"/>
                <a:cs typeface="Arial" panose="020B0604020202020204" pitchFamily="34" charset="0"/>
                <a:sym typeface="Wingdings 3" panose="05040102010807070707" pitchFamily="18" charset="2"/>
              </a:rPr>
              <a:t> </a:t>
            </a:r>
            <a:r>
              <a:rPr lang="en-US" sz="2200" i="1" dirty="0" err="1">
                <a:solidFill>
                  <a:srgbClr val="0033CC"/>
                </a:solidFill>
                <a:latin typeface="Arial" panose="020B0604020202020204" pitchFamily="34" charset="0"/>
                <a:cs typeface="Arial" panose="020B0604020202020204" pitchFamily="34" charset="0"/>
                <a:sym typeface="Wingdings 3" panose="05040102010807070707" pitchFamily="18" charset="2"/>
              </a:rPr>
              <a:t>Hiện</a:t>
            </a:r>
            <a:r>
              <a:rPr lang="en-US" sz="2200" i="1" dirty="0">
                <a:solidFill>
                  <a:srgbClr val="0033CC"/>
                </a:solidFill>
                <a:latin typeface="Arial" panose="020B0604020202020204" pitchFamily="34" charset="0"/>
                <a:cs typeface="Arial" panose="020B0604020202020204" pitchFamily="34" charset="0"/>
                <a:sym typeface="Wingdings 3" panose="05040102010807070707" pitchFamily="18" charset="2"/>
              </a:rPr>
              <a:t> nay STNMT </a:t>
            </a:r>
            <a:r>
              <a:rPr lang="en-US" sz="2200" i="1" dirty="0" err="1">
                <a:solidFill>
                  <a:srgbClr val="0033CC"/>
                </a:solidFill>
                <a:latin typeface="Arial" panose="020B0604020202020204" pitchFamily="34" charset="0"/>
                <a:cs typeface="Arial" panose="020B0604020202020204" pitchFamily="34" charset="0"/>
                <a:sym typeface="Wingdings 3" panose="05040102010807070707" pitchFamily="18" charset="2"/>
              </a:rPr>
              <a:t>đang</a:t>
            </a:r>
            <a:r>
              <a:rPr lang="en-US" sz="2200" i="1" dirty="0">
                <a:solidFill>
                  <a:srgbClr val="0033CC"/>
                </a:solidFill>
                <a:latin typeface="Arial" panose="020B0604020202020204" pitchFamily="34" charset="0"/>
                <a:cs typeface="Arial" panose="020B0604020202020204" pitchFamily="34" charset="0"/>
                <a:sym typeface="Wingdings 3" panose="05040102010807070707" pitchFamily="18" charset="2"/>
              </a:rPr>
              <a:t> </a:t>
            </a:r>
            <a:r>
              <a:rPr lang="en-US" sz="2200" i="1" dirty="0" err="1">
                <a:solidFill>
                  <a:srgbClr val="0033CC"/>
                </a:solidFill>
                <a:latin typeface="Arial" panose="020B0604020202020204" pitchFamily="34" charset="0"/>
                <a:cs typeface="Arial" panose="020B0604020202020204" pitchFamily="34" charset="0"/>
                <a:sym typeface="Wingdings 3" panose="05040102010807070707" pitchFamily="18" charset="2"/>
              </a:rPr>
              <a:t>trình</a:t>
            </a:r>
            <a:r>
              <a:rPr lang="en-US" sz="2200" i="1" dirty="0">
                <a:solidFill>
                  <a:srgbClr val="0033CC"/>
                </a:solidFill>
                <a:latin typeface="Arial" panose="020B0604020202020204" pitchFamily="34" charset="0"/>
                <a:cs typeface="Arial" panose="020B0604020202020204" pitchFamily="34" charset="0"/>
                <a:sym typeface="Wingdings 3" panose="05040102010807070707" pitchFamily="18" charset="2"/>
              </a:rPr>
              <a:t> UBND </a:t>
            </a:r>
            <a:r>
              <a:rPr lang="en-US" sz="2200" i="1" dirty="0" err="1">
                <a:solidFill>
                  <a:srgbClr val="0033CC"/>
                </a:solidFill>
                <a:latin typeface="Arial" panose="020B0604020202020204" pitchFamily="34" charset="0"/>
                <a:cs typeface="Arial" panose="020B0604020202020204" pitchFamily="34" charset="0"/>
                <a:sym typeface="Wingdings 3" panose="05040102010807070707" pitchFamily="18" charset="2"/>
              </a:rPr>
              <a:t>tỉnh</a:t>
            </a:r>
            <a:r>
              <a:rPr lang="en-US" sz="2200" i="1" dirty="0">
                <a:solidFill>
                  <a:srgbClr val="0033CC"/>
                </a:solidFill>
                <a:latin typeface="Arial" panose="020B0604020202020204" pitchFamily="34" charset="0"/>
                <a:cs typeface="Arial" panose="020B0604020202020204" pitchFamily="34" charset="0"/>
                <a:sym typeface="Wingdings 3" panose="05040102010807070707" pitchFamily="18" charset="2"/>
              </a:rPr>
              <a:t> ban </a:t>
            </a:r>
            <a:r>
              <a:rPr lang="en-US" sz="2200" i="1" dirty="0" err="1">
                <a:solidFill>
                  <a:srgbClr val="0033CC"/>
                </a:solidFill>
                <a:latin typeface="Arial" panose="020B0604020202020204" pitchFamily="34" charset="0"/>
                <a:cs typeface="Arial" panose="020B0604020202020204" pitchFamily="34" charset="0"/>
                <a:sym typeface="Wingdings 3" panose="05040102010807070707" pitchFamily="18" charset="2"/>
              </a:rPr>
              <a:t>hành</a:t>
            </a:r>
            <a:r>
              <a:rPr lang="en-US" sz="2200" i="1" dirty="0">
                <a:solidFill>
                  <a:srgbClr val="0033CC"/>
                </a:solidFill>
                <a:latin typeface="Arial" panose="020B0604020202020204" pitchFamily="34" charset="0"/>
                <a:cs typeface="Arial" panose="020B0604020202020204" pitchFamily="34" charset="0"/>
                <a:sym typeface="Wingdings 3" panose="05040102010807070707" pitchFamily="18" charset="2"/>
              </a:rPr>
              <a:t> </a:t>
            </a:r>
            <a:r>
              <a:rPr lang="en-US" sz="2200" i="1" dirty="0" err="1">
                <a:solidFill>
                  <a:srgbClr val="0033CC"/>
                </a:solidFill>
                <a:latin typeface="Arial" panose="020B0604020202020204" pitchFamily="34" charset="0"/>
                <a:cs typeface="Arial" panose="020B0604020202020204" pitchFamily="34" charset="0"/>
                <a:sym typeface="Wingdings 3" panose="05040102010807070707" pitchFamily="18" charset="2"/>
              </a:rPr>
              <a:t>kế</a:t>
            </a:r>
            <a:r>
              <a:rPr lang="en-US" sz="2200" i="1" dirty="0">
                <a:solidFill>
                  <a:srgbClr val="0033CC"/>
                </a:solidFill>
                <a:latin typeface="Arial" panose="020B0604020202020204" pitchFamily="34" charset="0"/>
                <a:cs typeface="Arial" panose="020B0604020202020204" pitchFamily="34" charset="0"/>
                <a:sym typeface="Wingdings 3" panose="05040102010807070707" pitchFamily="18" charset="2"/>
              </a:rPr>
              <a:t> </a:t>
            </a:r>
            <a:r>
              <a:rPr lang="en-US" sz="2200" i="1" dirty="0" err="1">
                <a:solidFill>
                  <a:srgbClr val="0033CC"/>
                </a:solidFill>
                <a:latin typeface="Arial" panose="020B0604020202020204" pitchFamily="34" charset="0"/>
                <a:cs typeface="Arial" panose="020B0604020202020204" pitchFamily="34" charset="0"/>
                <a:sym typeface="Wingdings 3" panose="05040102010807070707" pitchFamily="18" charset="2"/>
              </a:rPr>
              <a:t>hoạch</a:t>
            </a:r>
            <a:r>
              <a:rPr lang="en-US" sz="2200" i="1" dirty="0">
                <a:solidFill>
                  <a:srgbClr val="0033CC"/>
                </a:solidFill>
                <a:latin typeface="Arial" panose="020B0604020202020204" pitchFamily="34" charset="0"/>
                <a:cs typeface="Arial" panose="020B0604020202020204" pitchFamily="34" charset="0"/>
                <a:sym typeface="Wingdings 3" panose="05040102010807070707" pitchFamily="18" charset="2"/>
              </a:rPr>
              <a:t> </a:t>
            </a:r>
            <a:r>
              <a:rPr lang="en-US" sz="2200" i="1" dirty="0" err="1">
                <a:solidFill>
                  <a:srgbClr val="0033CC"/>
                </a:solidFill>
                <a:latin typeface="Arial" panose="020B0604020202020204" pitchFamily="34" charset="0"/>
                <a:cs typeface="Arial" panose="020B0604020202020204" pitchFamily="34" charset="0"/>
                <a:sym typeface="Wingdings 3" panose="05040102010807070707" pitchFamily="18" charset="2"/>
              </a:rPr>
              <a:t>thực</a:t>
            </a:r>
            <a:r>
              <a:rPr lang="en-US" sz="2200" i="1" dirty="0">
                <a:solidFill>
                  <a:srgbClr val="0033CC"/>
                </a:solidFill>
                <a:latin typeface="Arial" panose="020B0604020202020204" pitchFamily="34" charset="0"/>
                <a:cs typeface="Arial" panose="020B0604020202020204" pitchFamily="34" charset="0"/>
                <a:sym typeface="Wingdings 3" panose="05040102010807070707" pitchFamily="18" charset="2"/>
              </a:rPr>
              <a:t> </a:t>
            </a:r>
            <a:r>
              <a:rPr lang="en-US" sz="2200" i="1" dirty="0" err="1">
                <a:solidFill>
                  <a:srgbClr val="0033CC"/>
                </a:solidFill>
                <a:latin typeface="Arial" panose="020B0604020202020204" pitchFamily="34" charset="0"/>
                <a:cs typeface="Arial" panose="020B0604020202020204" pitchFamily="34" charset="0"/>
                <a:sym typeface="Wingdings 3" panose="05040102010807070707" pitchFamily="18" charset="2"/>
              </a:rPr>
              <a:t>hiện</a:t>
            </a:r>
            <a:r>
              <a:rPr lang="en-US" sz="2200" i="1" dirty="0">
                <a:solidFill>
                  <a:srgbClr val="0033CC"/>
                </a:solidFill>
                <a:latin typeface="Arial" panose="020B0604020202020204" pitchFamily="34" charset="0"/>
                <a:cs typeface="Arial" panose="020B0604020202020204" pitchFamily="34" charset="0"/>
                <a:sym typeface="Wingdings 3" panose="05040102010807070707" pitchFamily="18" charset="2"/>
              </a:rPr>
              <a:t> </a:t>
            </a:r>
            <a:r>
              <a:rPr lang="en-US" sz="2200" i="1" dirty="0" err="1">
                <a:solidFill>
                  <a:srgbClr val="0033CC"/>
                </a:solidFill>
                <a:latin typeface="Arial" panose="020B0604020202020204" pitchFamily="34" charset="0"/>
                <a:cs typeface="Arial" panose="020B0604020202020204" pitchFamily="34" charset="0"/>
                <a:sym typeface="Wingdings 3" panose="05040102010807070707" pitchFamily="18" charset="2"/>
              </a:rPr>
              <a:t>thu</a:t>
            </a:r>
            <a:r>
              <a:rPr lang="en-US" sz="2200" i="1" dirty="0">
                <a:solidFill>
                  <a:srgbClr val="0033CC"/>
                </a:solidFill>
                <a:latin typeface="Arial" panose="020B0604020202020204" pitchFamily="34" charset="0"/>
                <a:cs typeface="Arial" panose="020B0604020202020204" pitchFamily="34" charset="0"/>
                <a:sym typeface="Wingdings 3" panose="05040102010807070707" pitchFamily="18" charset="2"/>
              </a:rPr>
              <a:t> </a:t>
            </a:r>
            <a:r>
              <a:rPr lang="en-US" sz="2200" i="1" dirty="0" err="1">
                <a:solidFill>
                  <a:srgbClr val="0033CC"/>
                </a:solidFill>
                <a:latin typeface="Arial" panose="020B0604020202020204" pitchFamily="34" charset="0"/>
                <a:cs typeface="Arial" panose="020B0604020202020204" pitchFamily="34" charset="0"/>
                <a:sym typeface="Wingdings 3" panose="05040102010807070707" pitchFamily="18" charset="2"/>
              </a:rPr>
              <a:t>phí</a:t>
            </a:r>
            <a:r>
              <a:rPr lang="en-US" sz="2200" i="1" dirty="0">
                <a:solidFill>
                  <a:srgbClr val="0033CC"/>
                </a:solidFill>
                <a:latin typeface="Arial" panose="020B0604020202020204" pitchFamily="34" charset="0"/>
                <a:cs typeface="Arial" panose="020B0604020202020204" pitchFamily="34" charset="0"/>
                <a:sym typeface="Wingdings 3" panose="05040102010807070707" pitchFamily="18" charset="2"/>
              </a:rPr>
              <a:t>, </a:t>
            </a:r>
            <a:r>
              <a:rPr lang="en-US" sz="2200" i="1" dirty="0" err="1">
                <a:solidFill>
                  <a:srgbClr val="0033CC"/>
                </a:solidFill>
                <a:latin typeface="Arial" panose="020B0604020202020204" pitchFamily="34" charset="0"/>
                <a:cs typeface="Arial" panose="020B0604020202020204" pitchFamily="34" charset="0"/>
                <a:sym typeface="Wingdings 3" panose="05040102010807070707" pitchFamily="18" charset="2"/>
              </a:rPr>
              <a:t>trong</a:t>
            </a:r>
            <a:r>
              <a:rPr lang="en-US" sz="2200" i="1" dirty="0">
                <a:solidFill>
                  <a:srgbClr val="0033CC"/>
                </a:solidFill>
                <a:latin typeface="Arial" panose="020B0604020202020204" pitchFamily="34" charset="0"/>
                <a:cs typeface="Arial" panose="020B0604020202020204" pitchFamily="34" charset="0"/>
                <a:sym typeface="Wingdings 3" panose="05040102010807070707" pitchFamily="18" charset="2"/>
              </a:rPr>
              <a:t> </a:t>
            </a:r>
            <a:r>
              <a:rPr lang="en-US" sz="2200" i="1" dirty="0" err="1">
                <a:solidFill>
                  <a:srgbClr val="0033CC"/>
                </a:solidFill>
                <a:latin typeface="Arial" panose="020B0604020202020204" pitchFamily="34" charset="0"/>
                <a:cs typeface="Arial" panose="020B0604020202020204" pitchFamily="34" charset="0"/>
                <a:sym typeface="Wingdings 3" panose="05040102010807070707" pitchFamily="18" charset="2"/>
              </a:rPr>
              <a:t>đó</a:t>
            </a:r>
            <a:r>
              <a:rPr lang="en-US" sz="2200" i="1" dirty="0">
                <a:solidFill>
                  <a:srgbClr val="0033CC"/>
                </a:solidFill>
                <a:latin typeface="Arial" panose="020B0604020202020204" pitchFamily="34" charset="0"/>
                <a:cs typeface="Arial" panose="020B0604020202020204" pitchFamily="34" charset="0"/>
                <a:sym typeface="Wingdings 3" panose="05040102010807070707" pitchFamily="18" charset="2"/>
              </a:rPr>
              <a:t> </a:t>
            </a:r>
            <a:r>
              <a:rPr lang="en-US" sz="2200" i="1" dirty="0" err="1">
                <a:solidFill>
                  <a:srgbClr val="0033CC"/>
                </a:solidFill>
                <a:latin typeface="Arial" panose="020B0604020202020204" pitchFamily="34" charset="0"/>
                <a:cs typeface="Arial" panose="020B0604020202020204" pitchFamily="34" charset="0"/>
                <a:sym typeface="Wingdings 3" panose="05040102010807070707" pitchFamily="18" charset="2"/>
              </a:rPr>
              <a:t>có</a:t>
            </a:r>
            <a:r>
              <a:rPr lang="en-US" sz="2200" i="1" dirty="0">
                <a:solidFill>
                  <a:srgbClr val="0033CC"/>
                </a:solidFill>
                <a:latin typeface="Arial" panose="020B0604020202020204" pitchFamily="34" charset="0"/>
                <a:cs typeface="Arial" panose="020B0604020202020204" pitchFamily="34" charset="0"/>
                <a:sym typeface="Wingdings 3" panose="05040102010807070707" pitchFamily="18" charset="2"/>
              </a:rPr>
              <a:t> </a:t>
            </a:r>
            <a:r>
              <a:rPr lang="en-US" sz="2200" i="1" dirty="0" err="1">
                <a:solidFill>
                  <a:srgbClr val="0033CC"/>
                </a:solidFill>
                <a:latin typeface="Arial" panose="020B0604020202020204" pitchFamily="34" charset="0"/>
                <a:cs typeface="Arial" panose="020B0604020202020204" pitchFamily="34" charset="0"/>
                <a:sym typeface="Wingdings 3" panose="05040102010807070707" pitchFamily="18" charset="2"/>
              </a:rPr>
              <a:t>phân</a:t>
            </a:r>
            <a:r>
              <a:rPr lang="en-US" sz="2200" i="1" dirty="0">
                <a:solidFill>
                  <a:srgbClr val="0033CC"/>
                </a:solidFill>
                <a:latin typeface="Arial" panose="020B0604020202020204" pitchFamily="34" charset="0"/>
                <a:cs typeface="Arial" panose="020B0604020202020204" pitchFamily="34" charset="0"/>
                <a:sym typeface="Wingdings 3" panose="05040102010807070707" pitchFamily="18" charset="2"/>
              </a:rPr>
              <a:t> </a:t>
            </a:r>
            <a:r>
              <a:rPr lang="en-US" sz="2200" i="1" dirty="0" err="1">
                <a:solidFill>
                  <a:srgbClr val="0033CC"/>
                </a:solidFill>
                <a:latin typeface="Arial" panose="020B0604020202020204" pitchFamily="34" charset="0"/>
                <a:cs typeface="Arial" panose="020B0604020202020204" pitchFamily="34" charset="0"/>
                <a:sym typeface="Wingdings 3" panose="05040102010807070707" pitchFamily="18" charset="2"/>
              </a:rPr>
              <a:t>cấp</a:t>
            </a:r>
            <a:r>
              <a:rPr lang="en-US" sz="2200" i="1" dirty="0">
                <a:solidFill>
                  <a:srgbClr val="0033CC"/>
                </a:solidFill>
                <a:latin typeface="Arial" panose="020B0604020202020204" pitchFamily="34" charset="0"/>
                <a:cs typeface="Arial" panose="020B0604020202020204" pitchFamily="34" charset="0"/>
                <a:sym typeface="Wingdings 3" panose="05040102010807070707" pitchFamily="18" charset="2"/>
              </a:rPr>
              <a:t> </a:t>
            </a:r>
            <a:r>
              <a:rPr lang="en-US" sz="2200" i="1" dirty="0" err="1">
                <a:solidFill>
                  <a:srgbClr val="0033CC"/>
                </a:solidFill>
                <a:latin typeface="Arial" panose="020B0604020202020204" pitchFamily="34" charset="0"/>
                <a:cs typeface="Arial" panose="020B0604020202020204" pitchFamily="34" charset="0"/>
                <a:sym typeface="Wingdings 3" panose="05040102010807070707" pitchFamily="18" charset="2"/>
              </a:rPr>
              <a:t>về</a:t>
            </a:r>
            <a:r>
              <a:rPr lang="en-US" sz="2200" i="1" dirty="0">
                <a:solidFill>
                  <a:srgbClr val="0033CC"/>
                </a:solidFill>
                <a:latin typeface="Arial" panose="020B0604020202020204" pitchFamily="34" charset="0"/>
                <a:cs typeface="Arial" panose="020B0604020202020204" pitchFamily="34" charset="0"/>
                <a:sym typeface="Wingdings 3" panose="05040102010807070707" pitchFamily="18" charset="2"/>
              </a:rPr>
              <a:t> </a:t>
            </a:r>
            <a:r>
              <a:rPr lang="en-US" sz="2200" i="1" dirty="0" err="1">
                <a:solidFill>
                  <a:srgbClr val="0033CC"/>
                </a:solidFill>
                <a:latin typeface="Arial" panose="020B0604020202020204" pitchFamily="34" charset="0"/>
                <a:cs typeface="Arial" panose="020B0604020202020204" pitchFamily="34" charset="0"/>
                <a:sym typeface="Wingdings 3" panose="05040102010807070707" pitchFamily="18" charset="2"/>
              </a:rPr>
              <a:t>thẩm</a:t>
            </a:r>
            <a:r>
              <a:rPr lang="en-US" sz="2200" i="1" dirty="0">
                <a:solidFill>
                  <a:srgbClr val="0033CC"/>
                </a:solidFill>
                <a:latin typeface="Arial" panose="020B0604020202020204" pitchFamily="34" charset="0"/>
                <a:cs typeface="Arial" panose="020B0604020202020204" pitchFamily="34" charset="0"/>
                <a:sym typeface="Wingdings 3" panose="05040102010807070707" pitchFamily="18" charset="2"/>
              </a:rPr>
              <a:t> </a:t>
            </a:r>
            <a:r>
              <a:rPr lang="en-US" sz="2200" i="1" dirty="0" err="1">
                <a:solidFill>
                  <a:srgbClr val="0033CC"/>
                </a:solidFill>
                <a:latin typeface="Arial" panose="020B0604020202020204" pitchFamily="34" charset="0"/>
                <a:cs typeface="Arial" panose="020B0604020202020204" pitchFamily="34" charset="0"/>
                <a:sym typeface="Wingdings 3" panose="05040102010807070707" pitchFamily="18" charset="2"/>
              </a:rPr>
              <a:t>quyền</a:t>
            </a:r>
            <a:r>
              <a:rPr lang="en-US" sz="2200" i="1" dirty="0">
                <a:solidFill>
                  <a:srgbClr val="0033CC"/>
                </a:solidFill>
                <a:latin typeface="Arial" panose="020B0604020202020204" pitchFamily="34" charset="0"/>
                <a:cs typeface="Arial" panose="020B0604020202020204" pitchFamily="34" charset="0"/>
                <a:sym typeface="Wingdings 3" panose="05040102010807070707" pitchFamily="18" charset="2"/>
              </a:rPr>
              <a:t> </a:t>
            </a:r>
            <a:r>
              <a:rPr lang="en-US" sz="2200" i="1" dirty="0" err="1">
                <a:solidFill>
                  <a:srgbClr val="0033CC"/>
                </a:solidFill>
                <a:latin typeface="Arial" panose="020B0604020202020204" pitchFamily="34" charset="0"/>
                <a:cs typeface="Arial" panose="020B0604020202020204" pitchFamily="34" charset="0"/>
                <a:sym typeface="Wingdings 3" panose="05040102010807070707" pitchFamily="18" charset="2"/>
              </a:rPr>
              <a:t>thu</a:t>
            </a:r>
            <a:r>
              <a:rPr lang="en-US" sz="2200" i="1" dirty="0">
                <a:solidFill>
                  <a:srgbClr val="0033CC"/>
                </a:solidFill>
                <a:latin typeface="Arial" panose="020B0604020202020204" pitchFamily="34" charset="0"/>
                <a:cs typeface="Arial" panose="020B0604020202020204" pitchFamily="34" charset="0"/>
                <a:sym typeface="Wingdings 3" panose="05040102010807070707" pitchFamily="18" charset="2"/>
              </a:rPr>
              <a:t> </a:t>
            </a:r>
            <a:r>
              <a:rPr lang="en-US" sz="2200" i="1" dirty="0" err="1">
                <a:solidFill>
                  <a:srgbClr val="0033CC"/>
                </a:solidFill>
                <a:latin typeface="Arial" panose="020B0604020202020204" pitchFamily="34" charset="0"/>
                <a:cs typeface="Arial" panose="020B0604020202020204" pitchFamily="34" charset="0"/>
                <a:sym typeface="Wingdings 3" panose="05040102010807070707" pitchFamily="18" charset="2"/>
              </a:rPr>
              <a:t>phí</a:t>
            </a:r>
            <a:r>
              <a:rPr lang="en-US" sz="2200" i="1" dirty="0">
                <a:solidFill>
                  <a:srgbClr val="0033CC"/>
                </a:solidFill>
                <a:latin typeface="Arial" panose="020B0604020202020204" pitchFamily="34" charset="0"/>
                <a:cs typeface="Arial" panose="020B0604020202020204" pitchFamily="34" charset="0"/>
                <a:sym typeface="Wingdings 3" panose="05040102010807070707" pitchFamily="18" charset="2"/>
              </a:rPr>
              <a:t>.</a:t>
            </a:r>
            <a:endParaRPr lang="en-US" sz="2200" i="1" dirty="0">
              <a:solidFill>
                <a:srgbClr val="0033CC"/>
              </a:solidFill>
              <a:latin typeface="Arial" panose="020B0604020202020204" pitchFamily="34" charset="0"/>
              <a:cs typeface="Arial" panose="020B0604020202020204" pitchFamily="34" charset="0"/>
            </a:endParaRPr>
          </a:p>
          <a:p>
            <a:pPr lvl="1"/>
            <a:r>
              <a:rPr lang="en-US" sz="2200" b="1" i="1" dirty="0">
                <a:solidFill>
                  <a:srgbClr val="0033CC"/>
                </a:solidFill>
                <a:latin typeface="Arial" panose="020B0604020202020204" pitchFamily="34" charset="0"/>
                <a:cs typeface="Arial" panose="020B0604020202020204" pitchFamily="34" charset="0"/>
              </a:rPr>
              <a:t>- </a:t>
            </a:r>
            <a:r>
              <a:rPr lang="en-US" sz="2200" b="1" i="1" u="sng" dirty="0">
                <a:solidFill>
                  <a:srgbClr val="0033CC"/>
                </a:solidFill>
                <a:latin typeface="Arial" panose="020B0604020202020204" pitchFamily="34" charset="0"/>
                <a:cs typeface="Arial" panose="020B0604020202020204" pitchFamily="34" charset="0"/>
              </a:rPr>
              <a:t>Đ</a:t>
            </a:r>
            <a:r>
              <a:rPr lang="vi-VN" sz="2200" b="1" i="1" u="sng" dirty="0">
                <a:solidFill>
                  <a:srgbClr val="0033CC"/>
                </a:solidFill>
                <a:latin typeface="Arial" panose="020B0604020202020204" pitchFamily="34" charset="0"/>
                <a:cs typeface="Arial" panose="020B0604020202020204" pitchFamily="34" charset="0"/>
              </a:rPr>
              <a:t>ăng tải Danh sách các cơ sở thuộc đối tượng trên Cổng thông tin điện tử; </a:t>
            </a:r>
          </a:p>
          <a:p>
            <a:pPr lvl="1"/>
            <a:r>
              <a:rPr lang="vi-VN" sz="2200" dirty="0">
                <a:solidFill>
                  <a:srgbClr val="0033CC"/>
                </a:solidFill>
                <a:latin typeface="Arial" panose="020B0604020202020204" pitchFamily="34" charset="0"/>
                <a:cs typeface="Arial" panose="020B0604020202020204" pitchFamily="34" charset="0"/>
              </a:rPr>
              <a:t>- Hằng năm, lập dự toán, quyết toán thu, chi.</a:t>
            </a:r>
          </a:p>
          <a:p>
            <a:pPr lvl="1"/>
            <a:r>
              <a:rPr lang="en-US" sz="2200" b="1" dirty="0">
                <a:solidFill>
                  <a:srgbClr val="0033CC"/>
                </a:solidFill>
                <a:latin typeface="Arial" panose="020B0604020202020204" pitchFamily="34" charset="0"/>
                <a:cs typeface="Arial" panose="020B0604020202020204" pitchFamily="34" charset="0"/>
              </a:rPr>
              <a:t>- </a:t>
            </a:r>
            <a:r>
              <a:rPr lang="vi-VN" sz="2200" b="1" dirty="0">
                <a:solidFill>
                  <a:srgbClr val="0033CC"/>
                </a:solidFill>
                <a:latin typeface="Arial" panose="020B0604020202020204" pitchFamily="34" charset="0"/>
                <a:cs typeface="Arial" panose="020B0604020202020204" pitchFamily="34" charset="0"/>
              </a:rPr>
              <a:t>STNMT</a:t>
            </a:r>
            <a:r>
              <a:rPr lang="vi-VN" sz="2200" dirty="0">
                <a:solidFill>
                  <a:srgbClr val="0033CC"/>
                </a:solidFill>
                <a:latin typeface="Arial" panose="020B0604020202020204" pitchFamily="34" charset="0"/>
                <a:cs typeface="Arial" panose="020B0604020202020204" pitchFamily="34" charset="0"/>
              </a:rPr>
              <a:t> </a:t>
            </a:r>
            <a:r>
              <a:rPr lang="vi-VN" sz="2200" b="1" dirty="0">
                <a:solidFill>
                  <a:srgbClr val="0033CC"/>
                </a:solidFill>
                <a:latin typeface="Arial" panose="020B0604020202020204" pitchFamily="34" charset="0"/>
                <a:cs typeface="Arial" panose="020B0604020202020204" pitchFamily="34" charset="0"/>
              </a:rPr>
              <a:t>tổng hợp số liệu báo cáo BTNMT trước 31/5 hằng năm</a:t>
            </a:r>
            <a:r>
              <a:rPr lang="en-US" sz="2200" b="1" dirty="0">
                <a:solidFill>
                  <a:srgbClr val="0033CC"/>
                </a:solidFill>
                <a:latin typeface="Arial" panose="020B0604020202020204" pitchFamily="34" charset="0"/>
                <a:cs typeface="Arial" panose="020B0604020202020204" pitchFamily="34" charset="0"/>
              </a:rPr>
              <a:t>.</a:t>
            </a:r>
          </a:p>
          <a:p>
            <a:pPr marL="0" lvl="1" indent="58738">
              <a:buFont typeface="Wingdings" panose="05000000000000000000" pitchFamily="2" charset="2"/>
              <a:buChar char="v"/>
            </a:pPr>
            <a:r>
              <a:rPr lang="en-US" sz="2200" b="1" dirty="0">
                <a:solidFill>
                  <a:srgbClr val="0033CC"/>
                </a:solidFill>
                <a:latin typeface="Arial" panose="020B0604020202020204" pitchFamily="34" charset="0"/>
                <a:cs typeface="Arial" panose="020B0604020202020204" pitchFamily="34" charset="0"/>
              </a:rPr>
              <a:t> </a:t>
            </a:r>
            <a:r>
              <a:rPr lang="en-US" sz="2200" b="1" dirty="0" err="1">
                <a:solidFill>
                  <a:srgbClr val="0033CC"/>
                </a:solidFill>
                <a:latin typeface="Arial" panose="020B0604020202020204" pitchFamily="34" charset="0"/>
                <a:cs typeface="Arial" panose="020B0604020202020204" pitchFamily="34" charset="0"/>
              </a:rPr>
              <a:t>Cơ</a:t>
            </a:r>
            <a:r>
              <a:rPr lang="en-US" sz="2200" b="1" dirty="0">
                <a:solidFill>
                  <a:srgbClr val="0033CC"/>
                </a:solidFill>
                <a:latin typeface="Arial" panose="020B0604020202020204" pitchFamily="34" charset="0"/>
                <a:cs typeface="Arial" panose="020B0604020202020204" pitchFamily="34" charset="0"/>
              </a:rPr>
              <a:t> </a:t>
            </a:r>
            <a:r>
              <a:rPr lang="en-US" sz="2200" b="1" dirty="0" err="1">
                <a:solidFill>
                  <a:srgbClr val="0033CC"/>
                </a:solidFill>
                <a:latin typeface="Arial" panose="020B0604020202020204" pitchFamily="34" charset="0"/>
                <a:cs typeface="Arial" panose="020B0604020202020204" pitchFamily="34" charset="0"/>
              </a:rPr>
              <a:t>quan</a:t>
            </a:r>
            <a:r>
              <a:rPr lang="en-US" sz="2200" b="1" dirty="0">
                <a:solidFill>
                  <a:srgbClr val="0033CC"/>
                </a:solidFill>
                <a:latin typeface="Arial" panose="020B0604020202020204" pitchFamily="34" charset="0"/>
                <a:cs typeface="Arial" panose="020B0604020202020204" pitchFamily="34" charset="0"/>
              </a:rPr>
              <a:t> </a:t>
            </a:r>
            <a:r>
              <a:rPr lang="en-US" sz="2200" b="1" dirty="0" err="1">
                <a:solidFill>
                  <a:srgbClr val="0033CC"/>
                </a:solidFill>
                <a:latin typeface="Arial" panose="020B0604020202020204" pitchFamily="34" charset="0"/>
                <a:cs typeface="Arial" panose="020B0604020202020204" pitchFamily="34" charset="0"/>
              </a:rPr>
              <a:t>Thuế</a:t>
            </a:r>
            <a:r>
              <a:rPr lang="en-US" sz="2200" b="1" dirty="0">
                <a:solidFill>
                  <a:srgbClr val="0033CC"/>
                </a:solidFill>
                <a:latin typeface="Arial" panose="020B0604020202020204" pitchFamily="34" charset="0"/>
                <a:cs typeface="Arial" panose="020B0604020202020204" pitchFamily="34" charset="0"/>
              </a:rPr>
              <a:t>:</a:t>
            </a:r>
            <a:r>
              <a:rPr lang="vi-VN" sz="2200" b="1" dirty="0">
                <a:solidFill>
                  <a:srgbClr val="0033CC"/>
                </a:solidFill>
                <a:latin typeface="Arial" panose="020B0604020202020204" pitchFamily="34" charset="0"/>
                <a:cs typeface="Arial" panose="020B0604020202020204" pitchFamily="34" charset="0"/>
              </a:rPr>
              <a:t> </a:t>
            </a:r>
            <a:r>
              <a:rPr lang="vi-VN" sz="2200" dirty="0">
                <a:solidFill>
                  <a:srgbClr val="0033CC"/>
                </a:solidFill>
                <a:latin typeface="Arial" panose="020B0604020202020204" pitchFamily="34" charset="0"/>
                <a:cs typeface="Arial" panose="020B0604020202020204" pitchFamily="34" charset="0"/>
              </a:rPr>
              <a:t>Quản lý về phí bảo vệ môi trường đối với khí thải đối với tổ chức thu phí theo quy định của pháp luật về quản lý thuế</a:t>
            </a:r>
            <a:r>
              <a:rPr lang="en-US" sz="2200" dirty="0">
                <a:solidFill>
                  <a:srgbClr val="0033CC"/>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640455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8A02E-9396-DCE3-9BD3-20260CEC8164}"/>
            </a:ext>
          </a:extLst>
        </p:cNvPr>
        <p:cNvGrpSpPr/>
        <p:nvPr/>
      </p:nvGrpSpPr>
      <p:grpSpPr>
        <a:xfrm>
          <a:off x="0" y="0"/>
          <a:ext cx="0" cy="0"/>
          <a:chOff x="0" y="0"/>
          <a:chExt cx="0" cy="0"/>
        </a:xfrm>
      </p:grpSpPr>
      <p:sp>
        <p:nvSpPr>
          <p:cNvPr id="66" name="TextBox 65">
            <a:extLst>
              <a:ext uri="{FF2B5EF4-FFF2-40B4-BE49-F238E27FC236}">
                <a16:creationId xmlns:a16="http://schemas.microsoft.com/office/drawing/2014/main" id="{69C76426-88BC-7053-E46D-9E01414808C4}"/>
              </a:ext>
            </a:extLst>
          </p:cNvPr>
          <p:cNvSpPr txBox="1"/>
          <p:nvPr/>
        </p:nvSpPr>
        <p:spPr>
          <a:xfrm>
            <a:off x="289484" y="876836"/>
            <a:ext cx="3382727" cy="584775"/>
          </a:xfrm>
          <a:prstGeom prst="rect">
            <a:avLst/>
          </a:prstGeom>
          <a:noFill/>
        </p:spPr>
        <p:txBody>
          <a:bodyPr wrap="square">
            <a:spAutoFit/>
          </a:bodyPr>
          <a:lstStyle/>
          <a:p>
            <a:pPr algn="ctr"/>
            <a:r>
              <a:rPr lang="en-US" altLang="en-US" sz="1400" dirty="0" err="1"/>
              <a:t>Chậm</a:t>
            </a:r>
            <a:r>
              <a:rPr lang="en-US" altLang="en-US" sz="1400" dirty="0"/>
              <a:t> </a:t>
            </a:r>
            <a:r>
              <a:rPr lang="en-US" altLang="en-US" sz="1400" dirty="0" err="1"/>
              <a:t>nhất</a:t>
            </a:r>
            <a:r>
              <a:rPr lang="en-US" altLang="en-US" sz="1400" dirty="0"/>
              <a:t> </a:t>
            </a:r>
            <a:r>
              <a:rPr lang="en-US" altLang="en-US" b="1" dirty="0">
                <a:solidFill>
                  <a:srgbClr val="FF0000"/>
                </a:solidFill>
              </a:rPr>
              <a:t>10</a:t>
            </a:r>
            <a:r>
              <a:rPr lang="en-US" altLang="en-US" dirty="0">
                <a:solidFill>
                  <a:srgbClr val="FF0000"/>
                </a:solidFill>
              </a:rPr>
              <a:t> </a:t>
            </a:r>
            <a:r>
              <a:rPr lang="en-US" altLang="en-US" b="1" dirty="0" err="1">
                <a:solidFill>
                  <a:srgbClr val="FF0000"/>
                </a:solidFill>
              </a:rPr>
              <a:t>ngày</a:t>
            </a:r>
            <a:r>
              <a:rPr lang="en-US" altLang="en-US" b="1" dirty="0">
                <a:solidFill>
                  <a:srgbClr val="FF0000"/>
                </a:solidFill>
              </a:rPr>
              <a:t> </a:t>
            </a:r>
          </a:p>
          <a:p>
            <a:pPr algn="ctr"/>
            <a:r>
              <a:rPr lang="en-US" altLang="en-US" sz="1400" dirty="0" err="1"/>
              <a:t>kể</a:t>
            </a:r>
            <a:r>
              <a:rPr lang="en-US" altLang="en-US" sz="1400" dirty="0"/>
              <a:t> </a:t>
            </a:r>
            <a:r>
              <a:rPr lang="en-US" altLang="en-US" sz="1400" dirty="0" err="1"/>
              <a:t>từ</a:t>
            </a:r>
            <a:r>
              <a:rPr lang="en-US" altLang="en-US" sz="1400" dirty="0"/>
              <a:t> </a:t>
            </a:r>
            <a:r>
              <a:rPr lang="en-US" altLang="en-US" sz="1400" dirty="0" err="1"/>
              <a:t>ngày</a:t>
            </a:r>
            <a:r>
              <a:rPr lang="en-US" altLang="en-US" sz="1400" dirty="0"/>
              <a:t> ban </a:t>
            </a:r>
            <a:r>
              <a:rPr lang="en-US" altLang="en-US" sz="1400" dirty="0" err="1"/>
              <a:t>hành</a:t>
            </a:r>
            <a:r>
              <a:rPr lang="en-US" altLang="en-US" sz="1400" dirty="0"/>
              <a:t> </a:t>
            </a:r>
            <a:r>
              <a:rPr lang="en-US" altLang="en-US" sz="1400" dirty="0" err="1"/>
              <a:t>thông</a:t>
            </a:r>
            <a:r>
              <a:rPr lang="en-US" altLang="en-US" sz="1400" dirty="0"/>
              <a:t> </a:t>
            </a:r>
            <a:r>
              <a:rPr lang="en-US" altLang="en-US" sz="1400" dirty="0" err="1"/>
              <a:t>báo</a:t>
            </a:r>
            <a:endParaRPr lang="en-US" sz="1400" dirty="0"/>
          </a:p>
        </p:txBody>
      </p:sp>
      <p:sp>
        <p:nvSpPr>
          <p:cNvPr id="67" name="Rectangle 66">
            <a:extLst>
              <a:ext uri="{FF2B5EF4-FFF2-40B4-BE49-F238E27FC236}">
                <a16:creationId xmlns:a16="http://schemas.microsoft.com/office/drawing/2014/main" id="{4A8D3986-FDE1-8A9F-D99D-B075229EE5BE}"/>
              </a:ext>
            </a:extLst>
          </p:cNvPr>
          <p:cNvSpPr/>
          <p:nvPr/>
        </p:nvSpPr>
        <p:spPr>
          <a:xfrm>
            <a:off x="289473" y="1815348"/>
            <a:ext cx="2572705" cy="4855196"/>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indent="290513" algn="just">
              <a:lnSpc>
                <a:spcPct val="90000"/>
              </a:lnSpc>
              <a:buFont typeface="Arial" panose="020B0604020202020204" pitchFamily="34" charset="0"/>
              <a:buNone/>
            </a:pPr>
            <a:r>
              <a:rPr lang="en-US" altLang="en-US" sz="1600" dirty="0" err="1">
                <a:solidFill>
                  <a:schemeClr val="tx1"/>
                </a:solidFill>
                <a:latin typeface="Arial" panose="020B0604020202020204" pitchFamily="34" charset="0"/>
                <a:cs typeface="Arial" panose="020B0604020202020204" pitchFamily="34" charset="0"/>
              </a:rPr>
              <a:t>Chuyển</a:t>
            </a:r>
            <a:r>
              <a:rPr lang="en-US" altLang="en-US" sz="1600" dirty="0">
                <a:solidFill>
                  <a:schemeClr val="tx1"/>
                </a:solidFill>
                <a:latin typeface="Arial" panose="020B0604020202020204" pitchFamily="34" charset="0"/>
                <a:cs typeface="Arial" panose="020B0604020202020204" pitchFamily="34" charset="0"/>
              </a:rPr>
              <a:t> </a:t>
            </a:r>
            <a:r>
              <a:rPr lang="en-US" altLang="en-US" sz="1600" dirty="0" err="1">
                <a:solidFill>
                  <a:schemeClr val="tx1"/>
                </a:solidFill>
                <a:latin typeface="Arial" panose="020B0604020202020204" pitchFamily="34" charset="0"/>
                <a:cs typeface="Arial" panose="020B0604020202020204" pitchFamily="34" charset="0"/>
              </a:rPr>
              <a:t>khoản</a:t>
            </a:r>
            <a:r>
              <a:rPr lang="en-US" altLang="en-US" sz="1600" dirty="0">
                <a:solidFill>
                  <a:schemeClr val="tx1"/>
                </a:solidFill>
                <a:latin typeface="Arial" panose="020B0604020202020204" pitchFamily="34" charset="0"/>
                <a:cs typeface="Arial" panose="020B0604020202020204" pitchFamily="34" charset="0"/>
              </a:rPr>
              <a:t> </a:t>
            </a:r>
            <a:r>
              <a:rPr lang="vi-VN" altLang="en-US" sz="1600" dirty="0">
                <a:solidFill>
                  <a:schemeClr val="tx1"/>
                </a:solidFill>
                <a:cs typeface="Arial" panose="020B0604020202020204" pitchFamily="34" charset="0"/>
              </a:rPr>
              <a:t>và</a:t>
            </a:r>
            <a:r>
              <a:rPr lang="en-US" altLang="en-US" sz="1600" dirty="0">
                <a:solidFill>
                  <a:schemeClr val="tx1"/>
                </a:solidFill>
                <a:latin typeface="Arial" panose="020B0604020202020204" pitchFamily="34" charset="0"/>
                <a:cs typeface="Arial" panose="020B0604020202020204" pitchFamily="34" charset="0"/>
              </a:rPr>
              <a:t>o</a:t>
            </a:r>
            <a:r>
              <a:rPr lang="vi-VN" altLang="en-US" sz="1600" dirty="0">
                <a:solidFill>
                  <a:schemeClr val="tx1"/>
                </a:solidFill>
                <a:cs typeface="Arial" panose="020B0604020202020204" pitchFamily="34" charset="0"/>
              </a:rPr>
              <a:t> tài khoản chuyên thu phí của tổ chức thu phí mở tại tổ chức tín dụng</a:t>
            </a:r>
            <a:r>
              <a:rPr lang="en-US" altLang="en-US" sz="1600" dirty="0">
                <a:solidFill>
                  <a:schemeClr val="tx1"/>
                </a:solidFill>
                <a:latin typeface="Arial" panose="020B0604020202020204" pitchFamily="34" charset="0"/>
                <a:cs typeface="Arial" panose="020B0604020202020204" pitchFamily="34" charset="0"/>
              </a:rPr>
              <a:t>/</a:t>
            </a:r>
            <a:r>
              <a:rPr lang="vi-VN" altLang="en-US" sz="1600" dirty="0">
                <a:solidFill>
                  <a:schemeClr val="tx1"/>
                </a:solidFill>
                <a:cs typeface="Arial" panose="020B0604020202020204" pitchFamily="34" charset="0"/>
              </a:rPr>
              <a:t>tài khoản phí chờ nộp ngân sách của tổ chức thu phí mở tại Kho bạc Nhà nước.</a:t>
            </a:r>
            <a:endParaRPr lang="en-US" altLang="en-US" sz="1600" dirty="0">
              <a:solidFill>
                <a:schemeClr val="tx1"/>
              </a:solidFill>
              <a:cs typeface="Arial" panose="020B0604020202020204" pitchFamily="34" charset="0"/>
            </a:endParaRPr>
          </a:p>
          <a:p>
            <a:pPr indent="290513" algn="just">
              <a:lnSpc>
                <a:spcPct val="90000"/>
              </a:lnSpc>
            </a:pPr>
            <a:r>
              <a:rPr lang="vi-VN" altLang="en-US" sz="1600" dirty="0">
                <a:solidFill>
                  <a:schemeClr val="tx1"/>
                </a:solidFill>
                <a:cs typeface="Arial" panose="020B0604020202020204" pitchFamily="34" charset="0"/>
              </a:rPr>
              <a:t>Nộp phí qua tài khoản của cơ quan, tổ chức nhận tiền khác với tổ chức thu phí (áp dụng đối với trường hợp thực hiện thủ tục hành chính, cung cấp dịch vụ công trực tuyến</a:t>
            </a:r>
            <a:r>
              <a:rPr lang="vi-VN" altLang="en-US" sz="1600" dirty="0">
                <a:solidFill>
                  <a:schemeClr val="tx1"/>
                </a:solidFill>
                <a:latin typeface="Arial" panose="020B0604020202020204" pitchFamily="34" charset="0"/>
                <a:cs typeface="Arial" panose="020B0604020202020204" pitchFamily="34" charset="0"/>
              </a:rPr>
              <a:t>).</a:t>
            </a:r>
            <a:r>
              <a:rPr lang="en-US" altLang="en-US" sz="1600" dirty="0">
                <a:solidFill>
                  <a:schemeClr val="tx1"/>
                </a:solidFill>
                <a:latin typeface="Arial" panose="020B0604020202020204" pitchFamily="34" charset="0"/>
                <a:cs typeface="Arial" panose="020B0604020202020204" pitchFamily="34" charset="0"/>
              </a:rPr>
              <a:t> </a:t>
            </a:r>
            <a:r>
              <a:rPr lang="en-US" altLang="en-US" sz="1600" dirty="0" err="1">
                <a:solidFill>
                  <a:schemeClr val="tx1"/>
                </a:solidFill>
                <a:latin typeface="Arial" panose="020B0604020202020204" pitchFamily="34" charset="0"/>
                <a:cs typeface="Arial" panose="020B0604020202020204" pitchFamily="34" charset="0"/>
              </a:rPr>
              <a:t>Trong</a:t>
            </a:r>
            <a:r>
              <a:rPr lang="en-US" altLang="en-US" sz="1600" dirty="0">
                <a:solidFill>
                  <a:schemeClr val="tx1"/>
                </a:solidFill>
                <a:latin typeface="Arial" panose="020B0604020202020204" pitchFamily="34" charset="0"/>
                <a:cs typeface="Arial" panose="020B0604020202020204" pitchFamily="34" charset="0"/>
              </a:rPr>
              <a:t> </a:t>
            </a:r>
            <a:r>
              <a:rPr lang="en-US" altLang="en-US" sz="1600" dirty="0" err="1">
                <a:solidFill>
                  <a:schemeClr val="tx1"/>
                </a:solidFill>
                <a:latin typeface="Arial" panose="020B0604020202020204" pitchFamily="34" charset="0"/>
                <a:cs typeface="Arial" panose="020B0604020202020204" pitchFamily="34" charset="0"/>
              </a:rPr>
              <a:t>vòng</a:t>
            </a:r>
            <a:r>
              <a:rPr lang="en-US" altLang="en-US" sz="1600" dirty="0">
                <a:solidFill>
                  <a:schemeClr val="tx1"/>
                </a:solidFill>
                <a:latin typeface="Arial" panose="020B0604020202020204" pitchFamily="34" charset="0"/>
                <a:cs typeface="Arial" panose="020B0604020202020204" pitchFamily="34" charset="0"/>
              </a:rPr>
              <a:t> </a:t>
            </a:r>
            <a:r>
              <a:rPr lang="en-US" altLang="en-US" sz="1600" b="1" dirty="0">
                <a:solidFill>
                  <a:schemeClr val="tx1"/>
                </a:solidFill>
                <a:latin typeface="Arial" panose="020B0604020202020204" pitchFamily="34" charset="0"/>
                <a:cs typeface="Arial" panose="020B0604020202020204" pitchFamily="34" charset="0"/>
              </a:rPr>
              <a:t>24 </a:t>
            </a:r>
            <a:r>
              <a:rPr lang="en-US" altLang="en-US" sz="1600" b="1" dirty="0" err="1">
                <a:solidFill>
                  <a:schemeClr val="tx1"/>
                </a:solidFill>
                <a:latin typeface="Arial" panose="020B0604020202020204" pitchFamily="34" charset="0"/>
                <a:cs typeface="Arial" panose="020B0604020202020204" pitchFamily="34" charset="0"/>
              </a:rPr>
              <a:t>giờ</a:t>
            </a:r>
            <a:r>
              <a:rPr lang="en-US" altLang="en-US" sz="1600" b="1" dirty="0">
                <a:solidFill>
                  <a:schemeClr val="tx1"/>
                </a:solidFill>
                <a:latin typeface="Arial" panose="020B0604020202020204" pitchFamily="34" charset="0"/>
                <a:cs typeface="Arial" panose="020B0604020202020204" pitchFamily="34" charset="0"/>
              </a:rPr>
              <a:t> </a:t>
            </a:r>
            <a:r>
              <a:rPr lang="en-US" altLang="en-US" sz="1600" dirty="0" err="1">
                <a:solidFill>
                  <a:schemeClr val="tx1"/>
                </a:solidFill>
                <a:latin typeface="Arial" panose="020B0604020202020204" pitchFamily="34" charset="0"/>
                <a:cs typeface="Arial" panose="020B0604020202020204" pitchFamily="34" charset="0"/>
              </a:rPr>
              <a:t>tính</a:t>
            </a:r>
            <a:r>
              <a:rPr lang="en-US" altLang="en-US" sz="1600" dirty="0">
                <a:solidFill>
                  <a:schemeClr val="tx1"/>
                </a:solidFill>
                <a:latin typeface="Arial" panose="020B0604020202020204" pitchFamily="34" charset="0"/>
                <a:cs typeface="Arial" panose="020B0604020202020204" pitchFamily="34" charset="0"/>
              </a:rPr>
              <a:t> </a:t>
            </a:r>
            <a:r>
              <a:rPr lang="en-US" altLang="en-US" sz="1600" dirty="0" err="1">
                <a:solidFill>
                  <a:schemeClr val="tx1"/>
                </a:solidFill>
                <a:latin typeface="Arial" panose="020B0604020202020204" pitchFamily="34" charset="0"/>
                <a:cs typeface="Arial" panose="020B0604020202020204" pitchFamily="34" charset="0"/>
              </a:rPr>
              <a:t>từ</a:t>
            </a:r>
            <a:r>
              <a:rPr lang="en-US" altLang="en-US" sz="1600" dirty="0">
                <a:solidFill>
                  <a:schemeClr val="tx1"/>
                </a:solidFill>
                <a:latin typeface="Arial" panose="020B0604020202020204" pitchFamily="34" charset="0"/>
                <a:cs typeface="Arial" panose="020B0604020202020204" pitchFamily="34" charset="0"/>
              </a:rPr>
              <a:t> </a:t>
            </a:r>
            <a:r>
              <a:rPr lang="en-US" altLang="en-US" sz="1600" dirty="0" err="1">
                <a:solidFill>
                  <a:schemeClr val="tx1"/>
                </a:solidFill>
                <a:latin typeface="Arial" panose="020B0604020202020204" pitchFamily="34" charset="0"/>
                <a:cs typeface="Arial" panose="020B0604020202020204" pitchFamily="34" charset="0"/>
              </a:rPr>
              <a:t>thời</a:t>
            </a:r>
            <a:r>
              <a:rPr lang="en-US" altLang="en-US" sz="1600" dirty="0">
                <a:solidFill>
                  <a:schemeClr val="tx1"/>
                </a:solidFill>
                <a:latin typeface="Arial" panose="020B0604020202020204" pitchFamily="34" charset="0"/>
                <a:cs typeface="Arial" panose="020B0604020202020204" pitchFamily="34" charset="0"/>
              </a:rPr>
              <a:t> </a:t>
            </a:r>
            <a:r>
              <a:rPr lang="en-US" altLang="en-US" sz="1600" dirty="0" err="1">
                <a:solidFill>
                  <a:schemeClr val="tx1"/>
                </a:solidFill>
                <a:latin typeface="Arial" panose="020B0604020202020204" pitchFamily="34" charset="0"/>
                <a:cs typeface="Arial" panose="020B0604020202020204" pitchFamily="34" charset="0"/>
              </a:rPr>
              <a:t>điểm</a:t>
            </a:r>
            <a:r>
              <a:rPr lang="en-US" altLang="en-US" sz="1600" dirty="0">
                <a:solidFill>
                  <a:schemeClr val="tx1"/>
                </a:solidFill>
                <a:latin typeface="Arial" panose="020B0604020202020204" pitchFamily="34" charset="0"/>
                <a:cs typeface="Arial" panose="020B0604020202020204" pitchFamily="34" charset="0"/>
              </a:rPr>
              <a:t> </a:t>
            </a:r>
            <a:r>
              <a:rPr lang="en-US" altLang="en-US" sz="1600" dirty="0" err="1">
                <a:solidFill>
                  <a:schemeClr val="tx1"/>
                </a:solidFill>
                <a:latin typeface="Arial" panose="020B0604020202020204" pitchFamily="34" charset="0"/>
                <a:cs typeface="Arial" panose="020B0604020202020204" pitchFamily="34" charset="0"/>
              </a:rPr>
              <a:t>nhận</a:t>
            </a:r>
            <a:r>
              <a:rPr lang="en-US" altLang="en-US" sz="1600" dirty="0">
                <a:solidFill>
                  <a:schemeClr val="tx1"/>
                </a:solidFill>
                <a:latin typeface="Arial" panose="020B0604020202020204" pitchFamily="34" charset="0"/>
                <a:cs typeface="Arial" panose="020B0604020202020204" pitchFamily="34" charset="0"/>
              </a:rPr>
              <a:t> </a:t>
            </a:r>
            <a:r>
              <a:rPr lang="en-US" altLang="en-US" sz="1600" dirty="0" err="1">
                <a:solidFill>
                  <a:schemeClr val="tx1"/>
                </a:solidFill>
                <a:latin typeface="Arial" panose="020B0604020202020204" pitchFamily="34" charset="0"/>
                <a:cs typeface="Arial" panose="020B0604020202020204" pitchFamily="34" charset="0"/>
              </a:rPr>
              <a:t>được</a:t>
            </a:r>
            <a:r>
              <a:rPr lang="en-US" altLang="en-US" sz="1600" dirty="0">
                <a:solidFill>
                  <a:schemeClr val="tx1"/>
                </a:solidFill>
                <a:latin typeface="Arial" panose="020B0604020202020204" pitchFamily="34" charset="0"/>
                <a:cs typeface="Arial" panose="020B0604020202020204" pitchFamily="34" charset="0"/>
              </a:rPr>
              <a:t> </a:t>
            </a:r>
            <a:r>
              <a:rPr lang="en-US" altLang="en-US" sz="1600" dirty="0" err="1">
                <a:solidFill>
                  <a:schemeClr val="tx1"/>
                </a:solidFill>
                <a:latin typeface="Arial" panose="020B0604020202020204" pitchFamily="34" charset="0"/>
                <a:cs typeface="Arial" panose="020B0604020202020204" pitchFamily="34" charset="0"/>
              </a:rPr>
              <a:t>tiền</a:t>
            </a:r>
            <a:r>
              <a:rPr lang="en-US" altLang="en-US" sz="1600" dirty="0">
                <a:solidFill>
                  <a:schemeClr val="tx1"/>
                </a:solidFill>
                <a:latin typeface="Arial" panose="020B0604020202020204" pitchFamily="34" charset="0"/>
                <a:cs typeface="Arial" panose="020B0604020202020204" pitchFamily="34" charset="0"/>
              </a:rPr>
              <a:t> </a:t>
            </a:r>
            <a:r>
              <a:rPr lang="en-US" altLang="en-US" sz="1600" dirty="0" err="1">
                <a:solidFill>
                  <a:schemeClr val="tx1"/>
                </a:solidFill>
                <a:latin typeface="Arial" panose="020B0604020202020204" pitchFamily="34" charset="0"/>
                <a:cs typeface="Arial" panose="020B0604020202020204" pitchFamily="34" charset="0"/>
              </a:rPr>
              <a:t>phí</a:t>
            </a:r>
            <a:r>
              <a:rPr lang="en-US" altLang="en-US" sz="1600" dirty="0">
                <a:solidFill>
                  <a:schemeClr val="tx1"/>
                </a:solidFill>
                <a:latin typeface="Arial" panose="020B0604020202020204" pitchFamily="34" charset="0"/>
                <a:cs typeface="Arial" panose="020B0604020202020204" pitchFamily="34" charset="0"/>
              </a:rPr>
              <a:t>, </a:t>
            </a:r>
            <a:r>
              <a:rPr lang="en-US" altLang="en-US" sz="1600" b="1" dirty="0" err="1">
                <a:solidFill>
                  <a:schemeClr val="tx1"/>
                </a:solidFill>
                <a:latin typeface="Arial" panose="020B0604020202020204" pitchFamily="34" charset="0"/>
                <a:cs typeface="Arial" panose="020B0604020202020204" pitchFamily="34" charset="0"/>
              </a:rPr>
              <a:t>cơ</a:t>
            </a:r>
            <a:r>
              <a:rPr lang="en-US" altLang="en-US" sz="1600" b="1" dirty="0">
                <a:solidFill>
                  <a:schemeClr val="tx1"/>
                </a:solidFill>
                <a:latin typeface="Arial" panose="020B0604020202020204" pitchFamily="34" charset="0"/>
                <a:cs typeface="Arial" panose="020B0604020202020204" pitchFamily="34" charset="0"/>
              </a:rPr>
              <a:t> </a:t>
            </a:r>
            <a:r>
              <a:rPr lang="en-US" altLang="en-US" sz="1600" b="1" dirty="0" err="1">
                <a:solidFill>
                  <a:schemeClr val="tx1"/>
                </a:solidFill>
                <a:latin typeface="Arial" panose="020B0604020202020204" pitchFamily="34" charset="0"/>
                <a:cs typeface="Arial" panose="020B0604020202020204" pitchFamily="34" charset="0"/>
              </a:rPr>
              <a:t>quan</a:t>
            </a:r>
            <a:r>
              <a:rPr lang="en-US" altLang="en-US" sz="1600" b="1" dirty="0">
                <a:solidFill>
                  <a:schemeClr val="tx1"/>
                </a:solidFill>
                <a:latin typeface="Arial" panose="020B0604020202020204" pitchFamily="34" charset="0"/>
                <a:cs typeface="Arial" panose="020B0604020202020204" pitchFamily="34" charset="0"/>
              </a:rPr>
              <a:t>, </a:t>
            </a:r>
            <a:r>
              <a:rPr lang="en-US" altLang="en-US" sz="1600" b="1" dirty="0" err="1">
                <a:solidFill>
                  <a:schemeClr val="tx1"/>
                </a:solidFill>
                <a:latin typeface="Arial" panose="020B0604020202020204" pitchFamily="34" charset="0"/>
                <a:cs typeface="Arial" panose="020B0604020202020204" pitchFamily="34" charset="0"/>
              </a:rPr>
              <a:t>tổ</a:t>
            </a:r>
            <a:r>
              <a:rPr lang="en-US" altLang="en-US" sz="1600" b="1" dirty="0">
                <a:solidFill>
                  <a:schemeClr val="tx1"/>
                </a:solidFill>
                <a:latin typeface="Arial" panose="020B0604020202020204" pitchFamily="34" charset="0"/>
                <a:cs typeface="Arial" panose="020B0604020202020204" pitchFamily="34" charset="0"/>
              </a:rPr>
              <a:t> </a:t>
            </a:r>
            <a:r>
              <a:rPr lang="en-US" altLang="en-US" sz="1600" b="1" dirty="0" err="1">
                <a:solidFill>
                  <a:schemeClr val="tx1"/>
                </a:solidFill>
                <a:latin typeface="Arial" panose="020B0604020202020204" pitchFamily="34" charset="0"/>
                <a:cs typeface="Arial" panose="020B0604020202020204" pitchFamily="34" charset="0"/>
              </a:rPr>
              <a:t>chức</a:t>
            </a:r>
            <a:r>
              <a:rPr lang="en-US" altLang="en-US" sz="1600" b="1" dirty="0">
                <a:solidFill>
                  <a:schemeClr val="tx1"/>
                </a:solidFill>
                <a:latin typeface="Arial" panose="020B0604020202020204" pitchFamily="34" charset="0"/>
                <a:cs typeface="Arial" panose="020B0604020202020204" pitchFamily="34" charset="0"/>
              </a:rPr>
              <a:t> </a:t>
            </a:r>
            <a:r>
              <a:rPr lang="en-US" altLang="en-US" sz="1600" b="1" dirty="0" err="1">
                <a:solidFill>
                  <a:schemeClr val="tx1"/>
                </a:solidFill>
                <a:latin typeface="Arial" panose="020B0604020202020204" pitchFamily="34" charset="0"/>
                <a:cs typeface="Arial" panose="020B0604020202020204" pitchFamily="34" charset="0"/>
              </a:rPr>
              <a:t>nhận</a:t>
            </a:r>
            <a:r>
              <a:rPr lang="en-US" altLang="en-US" sz="1600" b="1" dirty="0">
                <a:solidFill>
                  <a:schemeClr val="tx1"/>
                </a:solidFill>
                <a:latin typeface="Arial" panose="020B0604020202020204" pitchFamily="34" charset="0"/>
                <a:cs typeface="Arial" panose="020B0604020202020204" pitchFamily="34" charset="0"/>
              </a:rPr>
              <a:t> </a:t>
            </a:r>
            <a:r>
              <a:rPr lang="en-US" altLang="en-US" sz="1600" b="1" dirty="0" err="1">
                <a:solidFill>
                  <a:schemeClr val="tx1"/>
                </a:solidFill>
                <a:latin typeface="Arial" panose="020B0604020202020204" pitchFamily="34" charset="0"/>
                <a:cs typeface="Arial" panose="020B0604020202020204" pitchFamily="34" charset="0"/>
              </a:rPr>
              <a:t>tiền</a:t>
            </a:r>
            <a:r>
              <a:rPr lang="en-US" altLang="en-US" sz="1600" b="1" dirty="0">
                <a:solidFill>
                  <a:schemeClr val="tx1"/>
                </a:solidFill>
                <a:latin typeface="Arial" panose="020B0604020202020204" pitchFamily="34" charset="0"/>
                <a:cs typeface="Arial" panose="020B0604020202020204" pitchFamily="34" charset="0"/>
              </a:rPr>
              <a:t> </a:t>
            </a:r>
            <a:r>
              <a:rPr lang="en-US" altLang="en-US" sz="1600" b="1" dirty="0" err="1">
                <a:solidFill>
                  <a:schemeClr val="tx1"/>
                </a:solidFill>
                <a:latin typeface="Arial" panose="020B0604020202020204" pitchFamily="34" charset="0"/>
                <a:cs typeface="Arial" panose="020B0604020202020204" pitchFamily="34" charset="0"/>
              </a:rPr>
              <a:t>phải</a:t>
            </a:r>
            <a:r>
              <a:rPr lang="en-US" altLang="en-US" sz="1600" b="1" dirty="0">
                <a:solidFill>
                  <a:schemeClr val="tx1"/>
                </a:solidFill>
                <a:latin typeface="Arial" panose="020B0604020202020204" pitchFamily="34" charset="0"/>
                <a:cs typeface="Arial" panose="020B0604020202020204" pitchFamily="34" charset="0"/>
              </a:rPr>
              <a:t> </a:t>
            </a:r>
            <a:r>
              <a:rPr lang="en-US" altLang="en-US" sz="1600" b="1" dirty="0" err="1">
                <a:solidFill>
                  <a:schemeClr val="tx1"/>
                </a:solidFill>
                <a:latin typeface="Arial" panose="020B0604020202020204" pitchFamily="34" charset="0"/>
                <a:cs typeface="Arial" panose="020B0604020202020204" pitchFamily="34" charset="0"/>
              </a:rPr>
              <a:t>chuyển</a:t>
            </a:r>
            <a:r>
              <a:rPr lang="en-US" altLang="en-US" sz="1600" b="1" dirty="0">
                <a:solidFill>
                  <a:schemeClr val="tx1"/>
                </a:solidFill>
                <a:latin typeface="Arial" panose="020B0604020202020204" pitchFamily="34" charset="0"/>
                <a:cs typeface="Arial" panose="020B0604020202020204" pitchFamily="34" charset="0"/>
              </a:rPr>
              <a:t> </a:t>
            </a:r>
            <a:r>
              <a:rPr lang="en-US" altLang="en-US" sz="1600" b="1" dirty="0" err="1">
                <a:solidFill>
                  <a:schemeClr val="tx1"/>
                </a:solidFill>
                <a:latin typeface="Arial" panose="020B0604020202020204" pitchFamily="34" charset="0"/>
                <a:cs typeface="Arial" panose="020B0604020202020204" pitchFamily="34" charset="0"/>
              </a:rPr>
              <a:t>lại</a:t>
            </a:r>
            <a:r>
              <a:rPr lang="en-US" altLang="en-US" sz="1600" dirty="0">
                <a:solidFill>
                  <a:schemeClr val="tx1"/>
                </a:solidFill>
                <a:latin typeface="Arial" panose="020B0604020202020204" pitchFamily="34" charset="0"/>
                <a:cs typeface="Arial" panose="020B0604020202020204" pitchFamily="34" charset="0"/>
              </a:rPr>
              <a:t> </a:t>
            </a:r>
            <a:r>
              <a:rPr lang="en-US" altLang="en-US" sz="1600" b="1" dirty="0" err="1">
                <a:solidFill>
                  <a:schemeClr val="tx1"/>
                </a:solidFill>
                <a:latin typeface="Arial" panose="020B0604020202020204" pitchFamily="34" charset="0"/>
                <a:cs typeface="Arial" panose="020B0604020202020204" pitchFamily="34" charset="0"/>
              </a:rPr>
              <a:t>toàn</a:t>
            </a:r>
            <a:r>
              <a:rPr lang="en-US" altLang="en-US" sz="1600" b="1" dirty="0">
                <a:solidFill>
                  <a:schemeClr val="tx1"/>
                </a:solidFill>
                <a:latin typeface="Arial" panose="020B0604020202020204" pitchFamily="34" charset="0"/>
                <a:cs typeface="Arial" panose="020B0604020202020204" pitchFamily="34" charset="0"/>
              </a:rPr>
              <a:t> </a:t>
            </a:r>
            <a:r>
              <a:rPr lang="en-US" altLang="en-US" sz="1600" b="1" dirty="0" err="1">
                <a:solidFill>
                  <a:schemeClr val="tx1"/>
                </a:solidFill>
                <a:latin typeface="Arial" panose="020B0604020202020204" pitchFamily="34" charset="0"/>
                <a:cs typeface="Arial" panose="020B0604020202020204" pitchFamily="34" charset="0"/>
              </a:rPr>
              <a:t>bộ</a:t>
            </a:r>
            <a:r>
              <a:rPr lang="vi-VN" altLang="en-US" sz="1600" b="1" dirty="0">
                <a:solidFill>
                  <a:schemeClr val="tx1"/>
                </a:solidFill>
                <a:latin typeface="Arial" panose="020B0604020202020204" pitchFamily="34" charset="0"/>
                <a:cs typeface="Arial" panose="020B0604020202020204" pitchFamily="34" charset="0"/>
              </a:rPr>
              <a:t> </a:t>
            </a:r>
            <a:r>
              <a:rPr lang="en-US" altLang="en-US" sz="1600" b="1" dirty="0" err="1">
                <a:solidFill>
                  <a:schemeClr val="tx1"/>
                </a:solidFill>
                <a:latin typeface="Arial" panose="020B0604020202020204" pitchFamily="34" charset="0"/>
                <a:cs typeface="Arial" panose="020B0604020202020204" pitchFamily="34" charset="0"/>
              </a:rPr>
              <a:t>số</a:t>
            </a:r>
            <a:r>
              <a:rPr lang="en-US" altLang="en-US" sz="1600" b="1" dirty="0">
                <a:solidFill>
                  <a:schemeClr val="tx1"/>
                </a:solidFill>
                <a:latin typeface="Arial" panose="020B0604020202020204" pitchFamily="34" charset="0"/>
                <a:cs typeface="Arial" panose="020B0604020202020204" pitchFamily="34" charset="0"/>
              </a:rPr>
              <a:t> </a:t>
            </a:r>
            <a:r>
              <a:rPr lang="en-US" altLang="en-US" sz="1600" b="1" dirty="0" err="1">
                <a:solidFill>
                  <a:schemeClr val="tx1"/>
                </a:solidFill>
                <a:latin typeface="Arial" panose="020B0604020202020204" pitchFamily="34" charset="0"/>
                <a:cs typeface="Arial" panose="020B0604020202020204" pitchFamily="34" charset="0"/>
              </a:rPr>
              <a:t>phí</a:t>
            </a:r>
            <a:r>
              <a:rPr lang="en-US" altLang="en-US" sz="1600" b="1" dirty="0">
                <a:solidFill>
                  <a:schemeClr val="tx1"/>
                </a:solidFill>
                <a:latin typeface="Arial" panose="020B0604020202020204" pitchFamily="34" charset="0"/>
                <a:cs typeface="Arial" panose="020B0604020202020204" pitchFamily="34" charset="0"/>
              </a:rPr>
              <a:t> </a:t>
            </a:r>
            <a:r>
              <a:rPr lang="en-US" altLang="en-US" sz="1600" dirty="0" err="1">
                <a:solidFill>
                  <a:schemeClr val="tx1"/>
                </a:solidFill>
                <a:latin typeface="Arial" panose="020B0604020202020204" pitchFamily="34" charset="0"/>
                <a:cs typeface="Arial" panose="020B0604020202020204" pitchFamily="34" charset="0"/>
              </a:rPr>
              <a:t>vào</a:t>
            </a:r>
            <a:r>
              <a:rPr lang="en-US" altLang="en-US" sz="1600" dirty="0">
                <a:solidFill>
                  <a:schemeClr val="tx1"/>
                </a:solidFill>
                <a:latin typeface="Arial" panose="020B0604020202020204" pitchFamily="34" charset="0"/>
                <a:cs typeface="Arial" panose="020B0604020202020204" pitchFamily="34" charset="0"/>
              </a:rPr>
              <a:t> </a:t>
            </a:r>
            <a:r>
              <a:rPr lang="en-US" altLang="en-US" sz="1600" dirty="0" err="1">
                <a:solidFill>
                  <a:schemeClr val="tx1"/>
                </a:solidFill>
                <a:latin typeface="Arial" panose="020B0604020202020204" pitchFamily="34" charset="0"/>
                <a:cs typeface="Arial" panose="020B0604020202020204" pitchFamily="34" charset="0"/>
              </a:rPr>
              <a:t>tài</a:t>
            </a:r>
            <a:r>
              <a:rPr lang="en-US" altLang="en-US" sz="1600" dirty="0">
                <a:solidFill>
                  <a:schemeClr val="tx1"/>
                </a:solidFill>
                <a:latin typeface="Arial" panose="020B0604020202020204" pitchFamily="34" charset="0"/>
                <a:cs typeface="Arial" panose="020B0604020202020204" pitchFamily="34" charset="0"/>
              </a:rPr>
              <a:t> </a:t>
            </a:r>
            <a:r>
              <a:rPr lang="en-US" altLang="en-US" sz="1600" dirty="0" err="1">
                <a:solidFill>
                  <a:schemeClr val="tx1"/>
                </a:solidFill>
                <a:latin typeface="Arial" panose="020B0604020202020204" pitchFamily="34" charset="0"/>
                <a:cs typeface="Arial" panose="020B0604020202020204" pitchFamily="34" charset="0"/>
              </a:rPr>
              <a:t>khoản</a:t>
            </a:r>
            <a:r>
              <a:rPr lang="en-US" altLang="en-US" sz="1600" dirty="0">
                <a:solidFill>
                  <a:schemeClr val="tx1"/>
                </a:solidFill>
                <a:latin typeface="Arial" panose="020B0604020202020204" pitchFamily="34" charset="0"/>
                <a:cs typeface="Arial" panose="020B0604020202020204" pitchFamily="34" charset="0"/>
              </a:rPr>
              <a:t> </a:t>
            </a:r>
            <a:r>
              <a:rPr lang="en-US" altLang="en-US" sz="1600" dirty="0" err="1">
                <a:solidFill>
                  <a:schemeClr val="tx1"/>
                </a:solidFill>
                <a:latin typeface="Arial" panose="020B0604020202020204" pitchFamily="34" charset="0"/>
                <a:cs typeface="Arial" panose="020B0604020202020204" pitchFamily="34" charset="0"/>
              </a:rPr>
              <a:t>chuyên</a:t>
            </a:r>
            <a:r>
              <a:rPr lang="en-US" altLang="en-US" sz="1600" dirty="0">
                <a:solidFill>
                  <a:schemeClr val="tx1"/>
                </a:solidFill>
                <a:latin typeface="Arial" panose="020B0604020202020204" pitchFamily="34" charset="0"/>
                <a:cs typeface="Arial" panose="020B0604020202020204" pitchFamily="34" charset="0"/>
              </a:rPr>
              <a:t> </a:t>
            </a:r>
            <a:r>
              <a:rPr lang="en-US" altLang="en-US" sz="1600" dirty="0" err="1">
                <a:solidFill>
                  <a:schemeClr val="tx1"/>
                </a:solidFill>
                <a:latin typeface="Arial" panose="020B0604020202020204" pitchFamily="34" charset="0"/>
                <a:cs typeface="Arial" panose="020B0604020202020204" pitchFamily="34" charset="0"/>
              </a:rPr>
              <a:t>thu</a:t>
            </a:r>
            <a:r>
              <a:rPr lang="en-US" altLang="en-US" sz="1600" dirty="0">
                <a:solidFill>
                  <a:schemeClr val="tx1"/>
                </a:solidFill>
                <a:latin typeface="Arial" panose="020B0604020202020204" pitchFamily="34" charset="0"/>
                <a:cs typeface="Arial" panose="020B0604020202020204" pitchFamily="34" charset="0"/>
              </a:rPr>
              <a:t> </a:t>
            </a:r>
            <a:r>
              <a:rPr lang="en-US" altLang="en-US" sz="1600" dirty="0" err="1">
                <a:solidFill>
                  <a:schemeClr val="tx1"/>
                </a:solidFill>
                <a:latin typeface="Arial" panose="020B0604020202020204" pitchFamily="34" charset="0"/>
                <a:cs typeface="Arial" panose="020B0604020202020204" pitchFamily="34" charset="0"/>
              </a:rPr>
              <a:t>phí</a:t>
            </a:r>
            <a:endParaRPr lang="en-US" altLang="en-US" sz="1600" dirty="0">
              <a:solidFill>
                <a:schemeClr val="tx1"/>
              </a:solidFill>
              <a:latin typeface="Arial" panose="020B0604020202020204" pitchFamily="34" charset="0"/>
              <a:cs typeface="Arial" panose="020B0604020202020204" pitchFamily="34" charset="0"/>
            </a:endParaRPr>
          </a:p>
        </p:txBody>
      </p:sp>
      <p:cxnSp>
        <p:nvCxnSpPr>
          <p:cNvPr id="69" name="Connector: Elbow 68">
            <a:extLst>
              <a:ext uri="{FF2B5EF4-FFF2-40B4-BE49-F238E27FC236}">
                <a16:creationId xmlns:a16="http://schemas.microsoft.com/office/drawing/2014/main" id="{66E6ACC1-B98D-21C0-2C82-A3C5462B6B9C}"/>
              </a:ext>
            </a:extLst>
          </p:cNvPr>
          <p:cNvCxnSpPr>
            <a:cxnSpLocks/>
            <a:endCxn id="67" idx="0"/>
          </p:cNvCxnSpPr>
          <p:nvPr/>
        </p:nvCxnSpPr>
        <p:spPr>
          <a:xfrm rot="10800000" flipV="1">
            <a:off x="1575827" y="1552574"/>
            <a:ext cx="1758483" cy="262773"/>
          </a:xfrm>
          <a:prstGeom prst="bentConnector2">
            <a:avLst/>
          </a:prstGeom>
          <a:ln w="38100">
            <a:solidFill>
              <a:srgbClr val="FFC000"/>
            </a:solidFill>
            <a:prstDash val="dashDot"/>
            <a:tailEnd type="triangle"/>
          </a:ln>
        </p:spPr>
        <p:style>
          <a:lnRef idx="2">
            <a:schemeClr val="accent1"/>
          </a:lnRef>
          <a:fillRef idx="0">
            <a:schemeClr val="accent1"/>
          </a:fillRef>
          <a:effectRef idx="1">
            <a:schemeClr val="accent1"/>
          </a:effectRef>
          <a:fontRef idx="minor">
            <a:schemeClr val="tx1"/>
          </a:fontRef>
        </p:style>
      </p:cxnSp>
      <p:sp>
        <p:nvSpPr>
          <p:cNvPr id="73" name="TextBox 72">
            <a:extLst>
              <a:ext uri="{FF2B5EF4-FFF2-40B4-BE49-F238E27FC236}">
                <a16:creationId xmlns:a16="http://schemas.microsoft.com/office/drawing/2014/main" id="{E7D61B18-30A4-E1F2-21A9-52B02A74AD54}"/>
              </a:ext>
            </a:extLst>
          </p:cNvPr>
          <p:cNvSpPr txBox="1"/>
          <p:nvPr/>
        </p:nvSpPr>
        <p:spPr>
          <a:xfrm>
            <a:off x="3308862" y="4524506"/>
            <a:ext cx="1664857" cy="338554"/>
          </a:xfrm>
          <a:prstGeom prst="rect">
            <a:avLst/>
          </a:prstGeom>
          <a:noFill/>
        </p:spPr>
        <p:txBody>
          <a:bodyPr wrap="square">
            <a:spAutoFit/>
          </a:bodyPr>
          <a:lstStyle/>
          <a:p>
            <a:pPr algn="ctr"/>
            <a:r>
              <a:rPr lang="en-US" altLang="en-US" sz="1600" i="1" dirty="0" err="1"/>
              <a:t>Mẫu</a:t>
            </a:r>
            <a:r>
              <a:rPr lang="en-US" altLang="en-US" sz="1600" i="1" dirty="0"/>
              <a:t> </a:t>
            </a:r>
            <a:r>
              <a:rPr lang="en-US" altLang="en-US" sz="1600" i="1" dirty="0" err="1"/>
              <a:t>số</a:t>
            </a:r>
            <a:r>
              <a:rPr lang="en-US" altLang="en-US" sz="1600" i="1" dirty="0"/>
              <a:t> 02</a:t>
            </a:r>
          </a:p>
        </p:txBody>
      </p:sp>
      <p:sp>
        <p:nvSpPr>
          <p:cNvPr id="31" name="TextBox 30">
            <a:extLst>
              <a:ext uri="{FF2B5EF4-FFF2-40B4-BE49-F238E27FC236}">
                <a16:creationId xmlns:a16="http://schemas.microsoft.com/office/drawing/2014/main" id="{DA377A7D-10CE-C552-45A8-F3E9AC5B6087}"/>
              </a:ext>
            </a:extLst>
          </p:cNvPr>
          <p:cNvSpPr txBox="1"/>
          <p:nvPr/>
        </p:nvSpPr>
        <p:spPr>
          <a:xfrm>
            <a:off x="6216777" y="1735648"/>
            <a:ext cx="1664857" cy="338554"/>
          </a:xfrm>
          <a:prstGeom prst="rect">
            <a:avLst/>
          </a:prstGeom>
          <a:noFill/>
        </p:spPr>
        <p:txBody>
          <a:bodyPr wrap="square">
            <a:spAutoFit/>
          </a:bodyPr>
          <a:lstStyle/>
          <a:p>
            <a:pPr algn="ctr"/>
            <a:r>
              <a:rPr lang="en-US" altLang="en-US" sz="1600" i="1" dirty="0" err="1"/>
              <a:t>Mẫu</a:t>
            </a:r>
            <a:r>
              <a:rPr lang="en-US" altLang="en-US" sz="1600" i="1" dirty="0"/>
              <a:t> </a:t>
            </a:r>
            <a:r>
              <a:rPr lang="en-US" altLang="en-US" sz="1600" i="1" dirty="0" err="1"/>
              <a:t>số</a:t>
            </a:r>
            <a:r>
              <a:rPr lang="en-US" altLang="en-US" sz="1600" i="1" dirty="0"/>
              <a:t> 01</a:t>
            </a:r>
          </a:p>
        </p:txBody>
      </p:sp>
      <p:grpSp>
        <p:nvGrpSpPr>
          <p:cNvPr id="32" name="Group 31">
            <a:extLst>
              <a:ext uri="{FF2B5EF4-FFF2-40B4-BE49-F238E27FC236}">
                <a16:creationId xmlns:a16="http://schemas.microsoft.com/office/drawing/2014/main" id="{D664F2E4-D100-D150-8922-688F92AD7093}"/>
              </a:ext>
            </a:extLst>
          </p:cNvPr>
          <p:cNvGrpSpPr/>
          <p:nvPr/>
        </p:nvGrpSpPr>
        <p:grpSpPr>
          <a:xfrm>
            <a:off x="3192744" y="1028792"/>
            <a:ext cx="8963380" cy="5116087"/>
            <a:chOff x="1813887" y="1270901"/>
            <a:chExt cx="8963380" cy="5116087"/>
          </a:xfrm>
        </p:grpSpPr>
        <p:sp>
          <p:nvSpPr>
            <p:cNvPr id="36" name="Text Box 4">
              <a:extLst>
                <a:ext uri="{FF2B5EF4-FFF2-40B4-BE49-F238E27FC236}">
                  <a16:creationId xmlns:a16="http://schemas.microsoft.com/office/drawing/2014/main" id="{FC92B82E-8E0C-1A25-C650-E9E1A420BFF7}"/>
                </a:ext>
              </a:extLst>
            </p:cNvPr>
            <p:cNvSpPr txBox="1">
              <a:spLocks noChangeArrowheads="1"/>
            </p:cNvSpPr>
            <p:nvPr/>
          </p:nvSpPr>
          <p:spPr bwMode="auto">
            <a:xfrm>
              <a:off x="7208877" y="1303277"/>
              <a:ext cx="3568390" cy="1100692"/>
            </a:xfrm>
            <a:prstGeom prst="rect">
              <a:avLst/>
            </a:prstGeom>
            <a:solidFill>
              <a:srgbClr val="FFFFFF"/>
            </a:solidFill>
            <a:ln w="28575">
              <a:solidFill>
                <a:srgbClr val="7030A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1600" dirty="0"/>
                <a:t>(1) </a:t>
              </a:r>
              <a:r>
                <a:rPr lang="en-US" altLang="en-US" sz="1600" dirty="0" err="1"/>
                <a:t>Cổng</a:t>
              </a:r>
              <a:r>
                <a:rPr lang="en-US" altLang="en-US" sz="1600" dirty="0"/>
                <a:t> DVC </a:t>
              </a:r>
              <a:r>
                <a:rPr lang="en-US" altLang="en-US" sz="1600" dirty="0" err="1"/>
                <a:t>quốc</a:t>
              </a:r>
              <a:r>
                <a:rPr lang="en-US" altLang="en-US" sz="1600" dirty="0"/>
                <a:t> </a:t>
              </a:r>
              <a:r>
                <a:rPr lang="en-US" altLang="en-US" sz="1600" dirty="0" err="1"/>
                <a:t>gia</a:t>
              </a:r>
              <a:r>
                <a:rPr lang="en-US" altLang="en-US" sz="1600" dirty="0"/>
                <a:t> </a:t>
              </a:r>
            </a:p>
            <a:p>
              <a:pPr algn="just" eaLnBrk="1" hangingPunct="1"/>
              <a:r>
                <a:rPr lang="en-US" sz="1600" dirty="0">
                  <a:solidFill>
                    <a:srgbClr val="210DB3"/>
                  </a:solidFill>
                  <a:effectLst/>
                  <a:ea typeface="Times New Roman" panose="02020603050405020304" pitchFamily="18" charset="0"/>
                </a:rPr>
                <a:t>    </a:t>
              </a:r>
              <a:r>
                <a:rPr lang="en-US" sz="1600" u="sng" dirty="0">
                  <a:solidFill>
                    <a:srgbClr val="210DB3"/>
                  </a:solidFill>
                  <a:effectLst/>
                  <a:ea typeface="Times New Roman" panose="02020603050405020304" pitchFamily="18" charset="0"/>
                </a:rPr>
                <a:t> </a:t>
              </a:r>
              <a:r>
                <a:rPr lang="vi-VN" sz="1600" u="sng" dirty="0">
                  <a:solidFill>
                    <a:srgbClr val="210DB3"/>
                  </a:solidFill>
                  <a:effectLst/>
                  <a:ea typeface="Times New Roman" panose="02020603050405020304" pitchFamily="18" charset="0"/>
                </a:rPr>
                <a:t>https://dichvucong.gov.vn </a:t>
              </a:r>
              <a:endParaRPr lang="en-US" sz="1600" u="sng" dirty="0">
                <a:solidFill>
                  <a:srgbClr val="210DB3"/>
                </a:solidFill>
                <a:effectLst/>
                <a:ea typeface="Times New Roman" panose="02020603050405020304" pitchFamily="18" charset="0"/>
              </a:endParaRPr>
            </a:p>
            <a:p>
              <a:pPr algn="just" eaLnBrk="1" hangingPunct="1"/>
              <a:r>
                <a:rPr lang="en-US" sz="1600" dirty="0">
                  <a:effectLst/>
                  <a:ea typeface="Times New Roman" panose="02020603050405020304" pitchFamily="18" charset="0"/>
                </a:rPr>
                <a:t>(2) </a:t>
              </a:r>
              <a:r>
                <a:rPr lang="vi-VN" sz="1600" dirty="0">
                  <a:effectLst/>
                  <a:ea typeface="Times New Roman" panose="02020603050405020304" pitchFamily="18" charset="0"/>
                </a:rPr>
                <a:t>Cổng </a:t>
              </a:r>
              <a:r>
                <a:rPr lang="en-US" sz="1600" dirty="0">
                  <a:effectLst/>
                  <a:ea typeface="Times New Roman" panose="02020603050405020304" pitchFamily="18" charset="0"/>
                </a:rPr>
                <a:t>DVC </a:t>
              </a:r>
              <a:r>
                <a:rPr lang="vi-VN" sz="1600" dirty="0">
                  <a:effectLst/>
                  <a:ea typeface="Times New Roman" panose="02020603050405020304" pitchFamily="18" charset="0"/>
                </a:rPr>
                <a:t>cấp tỉnh</a:t>
              </a:r>
              <a:endParaRPr lang="en-US" sz="1600" dirty="0">
                <a:effectLst/>
                <a:ea typeface="Times New Roman" panose="02020603050405020304" pitchFamily="18" charset="0"/>
              </a:endParaRPr>
            </a:p>
            <a:p>
              <a:pPr algn="just" eaLnBrk="1" hangingPunct="1"/>
              <a:r>
                <a:rPr lang="en-US" sz="1600" dirty="0">
                  <a:ea typeface="Times New Roman" panose="02020603050405020304" pitchFamily="18" charset="0"/>
                </a:rPr>
                <a:t> </a:t>
              </a:r>
              <a:r>
                <a:rPr lang="vi-VN" sz="1600" u="sng" dirty="0">
                  <a:solidFill>
                    <a:srgbClr val="210DB3"/>
                  </a:solidFill>
                  <a:effectLst/>
                  <a:ea typeface="Times New Roman" panose="02020603050405020304" pitchFamily="18" charset="0"/>
                </a:rPr>
                <a:t>https://dichvucong.binhduong</a:t>
              </a:r>
              <a:r>
                <a:rPr lang="en-US" sz="1600" u="sng" dirty="0">
                  <a:solidFill>
                    <a:srgbClr val="210DB3"/>
                  </a:solidFill>
                  <a:effectLst/>
                  <a:ea typeface="Times New Roman" panose="02020603050405020304" pitchFamily="18" charset="0"/>
                </a:rPr>
                <a:t>.gov.vn</a:t>
              </a:r>
              <a:endParaRPr lang="en-US" altLang="en-US" sz="1600" u="sng" dirty="0">
                <a:solidFill>
                  <a:srgbClr val="210DB3"/>
                </a:solidFill>
              </a:endParaRPr>
            </a:p>
            <a:p>
              <a:pPr algn="ctr" eaLnBrk="1" hangingPunct="1"/>
              <a:endParaRPr lang="en-US" altLang="en-US" sz="1600" dirty="0"/>
            </a:p>
          </p:txBody>
        </p:sp>
        <p:sp>
          <p:nvSpPr>
            <p:cNvPr id="37" name="Text Box 8">
              <a:extLst>
                <a:ext uri="{FF2B5EF4-FFF2-40B4-BE49-F238E27FC236}">
                  <a16:creationId xmlns:a16="http://schemas.microsoft.com/office/drawing/2014/main" id="{D5D8C850-8769-342F-61C7-EF7B546174A4}"/>
                </a:ext>
              </a:extLst>
            </p:cNvPr>
            <p:cNvSpPr txBox="1">
              <a:spLocks noChangeArrowheads="1"/>
            </p:cNvSpPr>
            <p:nvPr/>
          </p:nvSpPr>
          <p:spPr bwMode="auto">
            <a:xfrm>
              <a:off x="7445566" y="5653069"/>
              <a:ext cx="2413000" cy="623887"/>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600" dirty="0" err="1">
                  <a:solidFill>
                    <a:srgbClr val="FF0000"/>
                  </a:solidFill>
                </a:rPr>
                <a:t>cơ</a:t>
              </a:r>
              <a:r>
                <a:rPr lang="en-US" altLang="en-US" sz="1600" dirty="0">
                  <a:solidFill>
                    <a:srgbClr val="FF0000"/>
                  </a:solidFill>
                </a:rPr>
                <a:t> </a:t>
              </a:r>
              <a:r>
                <a:rPr lang="en-US" altLang="en-US" sz="1600" dirty="0" err="1">
                  <a:solidFill>
                    <a:srgbClr val="FF0000"/>
                  </a:solidFill>
                </a:rPr>
                <a:t>sở</a:t>
              </a:r>
              <a:r>
                <a:rPr lang="en-US" altLang="en-US" sz="1600" dirty="0">
                  <a:solidFill>
                    <a:srgbClr val="FF0000"/>
                  </a:solidFill>
                </a:rPr>
                <a:t> </a:t>
              </a:r>
              <a:r>
                <a:rPr lang="en-US" altLang="en-US" sz="1600" dirty="0" err="1">
                  <a:solidFill>
                    <a:srgbClr val="FF0000"/>
                  </a:solidFill>
                </a:rPr>
                <a:t>không</a:t>
              </a:r>
              <a:r>
                <a:rPr lang="en-US" altLang="en-US" sz="1600" dirty="0">
                  <a:solidFill>
                    <a:srgbClr val="FF0000"/>
                  </a:solidFill>
                </a:rPr>
                <a:t> </a:t>
              </a:r>
              <a:r>
                <a:rPr lang="en-US" altLang="en-US" sz="1600" dirty="0" err="1">
                  <a:solidFill>
                    <a:srgbClr val="FF0000"/>
                  </a:solidFill>
                </a:rPr>
                <a:t>nộp</a:t>
              </a:r>
              <a:r>
                <a:rPr lang="en-US" altLang="en-US" sz="1600" dirty="0">
                  <a:solidFill>
                    <a:srgbClr val="FF0000"/>
                  </a:solidFill>
                </a:rPr>
                <a:t> </a:t>
              </a:r>
              <a:r>
                <a:rPr lang="en-US" altLang="en-US" sz="1600" dirty="0" err="1">
                  <a:solidFill>
                    <a:srgbClr val="FF0000"/>
                  </a:solidFill>
                </a:rPr>
                <a:t>tờ</a:t>
              </a:r>
              <a:r>
                <a:rPr lang="en-US" altLang="en-US" sz="1600" dirty="0">
                  <a:solidFill>
                    <a:srgbClr val="FF0000"/>
                  </a:solidFill>
                </a:rPr>
                <a:t> </a:t>
              </a:r>
              <a:r>
                <a:rPr lang="en-US" altLang="en-US" sz="1600" dirty="0" err="1">
                  <a:solidFill>
                    <a:srgbClr val="FF0000"/>
                  </a:solidFill>
                </a:rPr>
                <a:t>khai</a:t>
              </a:r>
              <a:r>
                <a:rPr lang="en-US" altLang="en-US" sz="1600" dirty="0">
                  <a:solidFill>
                    <a:srgbClr val="FF0000"/>
                  </a:solidFill>
                </a:rPr>
                <a:t>/</a:t>
              </a:r>
              <a:r>
                <a:rPr lang="en-US" altLang="en-US" sz="1600" dirty="0" err="1">
                  <a:solidFill>
                    <a:srgbClr val="FF0000"/>
                  </a:solidFill>
                </a:rPr>
                <a:t>chậm</a:t>
              </a:r>
              <a:r>
                <a:rPr lang="en-US" altLang="en-US" sz="1600" dirty="0">
                  <a:solidFill>
                    <a:srgbClr val="FF0000"/>
                  </a:solidFill>
                </a:rPr>
                <a:t> </a:t>
              </a:r>
              <a:r>
                <a:rPr lang="en-US" altLang="en-US" sz="1600" dirty="0" err="1">
                  <a:solidFill>
                    <a:srgbClr val="FF0000"/>
                  </a:solidFill>
                </a:rPr>
                <a:t>nộp</a:t>
              </a:r>
              <a:r>
                <a:rPr lang="en-US" altLang="en-US" sz="1600" dirty="0">
                  <a:solidFill>
                    <a:srgbClr val="FF0000"/>
                  </a:solidFill>
                </a:rPr>
                <a:t> phí</a:t>
              </a:r>
            </a:p>
          </p:txBody>
        </p:sp>
        <p:sp>
          <p:nvSpPr>
            <p:cNvPr id="38" name="Rectangle 18">
              <a:extLst>
                <a:ext uri="{FF2B5EF4-FFF2-40B4-BE49-F238E27FC236}">
                  <a16:creationId xmlns:a16="http://schemas.microsoft.com/office/drawing/2014/main" id="{11F38889-23ED-967C-15A1-0A2C543F2C0C}"/>
                </a:ext>
              </a:extLst>
            </p:cNvPr>
            <p:cNvSpPr>
              <a:spLocks noChangeArrowheads="1"/>
            </p:cNvSpPr>
            <p:nvPr/>
          </p:nvSpPr>
          <p:spPr bwMode="auto">
            <a:xfrm>
              <a:off x="3758207" y="1270901"/>
              <a:ext cx="3382727" cy="660125"/>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dirty="0" err="1"/>
                <a:t>Nộp</a:t>
              </a:r>
              <a:r>
                <a:rPr lang="en-US" altLang="en-US" sz="1400" dirty="0"/>
                <a:t> </a:t>
              </a:r>
              <a:r>
                <a:rPr lang="en-US" altLang="en-US" sz="1400" dirty="0" err="1"/>
                <a:t>tờ</a:t>
              </a:r>
              <a:r>
                <a:rPr lang="en-US" altLang="en-US" sz="1400" dirty="0"/>
                <a:t> </a:t>
              </a:r>
              <a:r>
                <a:rPr lang="en-US" altLang="en-US" sz="1400" dirty="0" err="1"/>
                <a:t>khai</a:t>
              </a:r>
              <a:r>
                <a:rPr lang="en-US" altLang="en-US" sz="1400" dirty="0"/>
                <a:t> </a:t>
              </a:r>
              <a:r>
                <a:rPr lang="en-US" altLang="en-US" sz="1400" dirty="0" err="1"/>
                <a:t>và</a:t>
              </a:r>
              <a:r>
                <a:rPr lang="en-US" altLang="en-US" sz="1400" dirty="0"/>
                <a:t> </a:t>
              </a:r>
              <a:r>
                <a:rPr lang="en-US" altLang="en-US" sz="1400" dirty="0" err="1"/>
                <a:t>tài</a:t>
              </a:r>
              <a:r>
                <a:rPr lang="en-US" altLang="en-US" sz="1400" dirty="0"/>
                <a:t> </a:t>
              </a:r>
              <a:r>
                <a:rPr lang="en-US" altLang="en-US" sz="1400" dirty="0" err="1"/>
                <a:t>liệu</a:t>
              </a:r>
              <a:r>
                <a:rPr lang="en-US" altLang="en-US" sz="1400" dirty="0"/>
                <a:t> </a:t>
              </a:r>
              <a:r>
                <a:rPr lang="en-US" altLang="en-US" sz="1400" dirty="0" err="1"/>
                <a:t>đính</a:t>
              </a:r>
              <a:r>
                <a:rPr lang="en-US" altLang="en-US" sz="1400" dirty="0"/>
                <a:t> </a:t>
              </a:r>
              <a:r>
                <a:rPr lang="en-US" altLang="en-US" sz="1400" dirty="0" err="1"/>
                <a:t>kèm</a:t>
              </a:r>
              <a:endParaRPr lang="en-US" altLang="en-US" sz="1400" dirty="0"/>
            </a:p>
            <a:p>
              <a:pPr algn="ctr" eaLnBrk="1" hangingPunct="1"/>
              <a:r>
                <a:rPr lang="en-US" altLang="en-US" sz="1400" dirty="0" err="1"/>
                <a:t>Chậm</a:t>
              </a:r>
              <a:r>
                <a:rPr lang="en-US" altLang="en-US" sz="1400" dirty="0"/>
                <a:t> </a:t>
              </a:r>
              <a:r>
                <a:rPr lang="en-US" altLang="en-US" sz="1400" dirty="0" err="1"/>
                <a:t>nhất</a:t>
              </a:r>
              <a:r>
                <a:rPr lang="en-US" altLang="en-US" sz="1400" dirty="0"/>
                <a:t> </a:t>
              </a:r>
              <a:r>
                <a:rPr lang="en-US" altLang="en-US" b="1" dirty="0" err="1">
                  <a:solidFill>
                    <a:srgbClr val="00B050"/>
                  </a:solidFill>
                </a:rPr>
                <a:t>ngày</a:t>
              </a:r>
              <a:r>
                <a:rPr lang="en-US" altLang="en-US" b="1" dirty="0">
                  <a:solidFill>
                    <a:srgbClr val="00B050"/>
                  </a:solidFill>
                </a:rPr>
                <a:t> 20 </a:t>
              </a:r>
              <a:r>
                <a:rPr lang="en-US" altLang="en-US" sz="1400" dirty="0" err="1"/>
                <a:t>của</a:t>
              </a:r>
              <a:r>
                <a:rPr lang="en-US" altLang="en-US" sz="1400" dirty="0"/>
                <a:t> </a:t>
              </a:r>
              <a:r>
                <a:rPr lang="en-US" altLang="en-US" sz="1400" dirty="0" err="1"/>
                <a:t>quý</a:t>
              </a:r>
              <a:r>
                <a:rPr lang="en-US" altLang="en-US" sz="1400" dirty="0"/>
                <a:t> </a:t>
              </a:r>
              <a:r>
                <a:rPr lang="en-US" altLang="en-US" sz="1400" dirty="0" err="1"/>
                <a:t>tiếp</a:t>
              </a:r>
              <a:r>
                <a:rPr lang="en-US" altLang="en-US" sz="1400" dirty="0"/>
                <a:t> </a:t>
              </a:r>
              <a:r>
                <a:rPr lang="en-US" altLang="en-US" sz="1400" dirty="0" err="1"/>
                <a:t>theo</a:t>
              </a:r>
              <a:endParaRPr lang="en-US" altLang="en-US" sz="1400" dirty="0"/>
            </a:p>
          </p:txBody>
        </p:sp>
        <p:sp>
          <p:nvSpPr>
            <p:cNvPr id="41" name="Rectangle 36">
              <a:extLst>
                <a:ext uri="{FF2B5EF4-FFF2-40B4-BE49-F238E27FC236}">
                  <a16:creationId xmlns:a16="http://schemas.microsoft.com/office/drawing/2014/main" id="{39CE5D91-4A86-A3CE-F267-42EFB610CDE3}"/>
                </a:ext>
              </a:extLst>
            </p:cNvPr>
            <p:cNvSpPr>
              <a:spLocks noChangeArrowheads="1"/>
            </p:cNvSpPr>
            <p:nvPr/>
          </p:nvSpPr>
          <p:spPr bwMode="auto">
            <a:xfrm>
              <a:off x="3011679" y="5607085"/>
              <a:ext cx="2413000" cy="779903"/>
            </a:xfrm>
            <a:prstGeom prst="rect">
              <a:avLst/>
            </a:prstGeom>
            <a:ln>
              <a:headEnd type="none" w="sm" len="sm"/>
              <a:tailEnd type="none" w="sm" len="sm"/>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altLang="en-US" sz="1600" dirty="0">
                  <a:latin typeface="Arial" pitchFamily="34" charset="0"/>
                  <a:cs typeface="Arial" pitchFamily="34" charset="0"/>
                </a:rPr>
                <a:t>STNMT </a:t>
              </a:r>
              <a:r>
                <a:rPr lang="en-US" altLang="en-US" sz="1600" dirty="0" err="1">
                  <a:latin typeface="Arial" pitchFamily="34" charset="0"/>
                  <a:cs typeface="Arial" pitchFamily="34" charset="0"/>
                </a:rPr>
                <a:t>thông</a:t>
              </a:r>
              <a:r>
                <a:rPr lang="en-US" altLang="en-US" sz="1600" dirty="0">
                  <a:latin typeface="Arial" pitchFamily="34" charset="0"/>
                  <a:cs typeface="Arial" pitchFamily="34" charset="0"/>
                </a:rPr>
                <a:t> </a:t>
              </a:r>
              <a:r>
                <a:rPr lang="en-US" altLang="en-US" sz="1600" dirty="0" err="1">
                  <a:latin typeface="Arial" pitchFamily="34" charset="0"/>
                  <a:cs typeface="Arial" pitchFamily="34" charset="0"/>
                </a:rPr>
                <a:t>báo</a:t>
              </a:r>
              <a:r>
                <a:rPr lang="en-US" altLang="en-US" sz="1600" dirty="0">
                  <a:latin typeface="Arial" pitchFamily="34" charset="0"/>
                  <a:cs typeface="Arial" pitchFamily="34" charset="0"/>
                </a:rPr>
                <a:t> </a:t>
              </a:r>
              <a:r>
                <a:rPr lang="en-US" altLang="en-US" sz="1600" dirty="0" err="1">
                  <a:latin typeface="Arial" pitchFamily="34" charset="0"/>
                  <a:cs typeface="Arial" pitchFamily="34" charset="0"/>
                </a:rPr>
                <a:t>nộp</a:t>
              </a:r>
              <a:r>
                <a:rPr lang="en-US" altLang="en-US" sz="1600" dirty="0">
                  <a:latin typeface="Arial" pitchFamily="34" charset="0"/>
                  <a:cs typeface="Arial" pitchFamily="34" charset="0"/>
                </a:rPr>
                <a:t> </a:t>
              </a:r>
              <a:r>
                <a:rPr lang="en-US" altLang="en-US" sz="1600" dirty="0" err="1">
                  <a:latin typeface="Arial" pitchFamily="34" charset="0"/>
                  <a:cs typeface="Arial" pitchFamily="34" charset="0"/>
                </a:rPr>
                <a:t>tờ</a:t>
              </a:r>
              <a:r>
                <a:rPr lang="en-US" altLang="en-US" sz="1600" dirty="0">
                  <a:latin typeface="Arial" pitchFamily="34" charset="0"/>
                  <a:cs typeface="Arial" pitchFamily="34" charset="0"/>
                </a:rPr>
                <a:t> </a:t>
              </a:r>
            </a:p>
            <a:p>
              <a:pPr algn="ctr">
                <a:defRPr/>
              </a:pPr>
              <a:r>
                <a:rPr lang="en-US" altLang="en-US" sz="1600" dirty="0" err="1">
                  <a:latin typeface="Arial" pitchFamily="34" charset="0"/>
                  <a:cs typeface="Arial" pitchFamily="34" charset="0"/>
                </a:rPr>
                <a:t>khai</a:t>
              </a:r>
              <a:r>
                <a:rPr lang="en-US" altLang="en-US" sz="1600" dirty="0">
                  <a:latin typeface="Arial" pitchFamily="34" charset="0"/>
                  <a:cs typeface="Arial" pitchFamily="34" charset="0"/>
                </a:rPr>
                <a:t>/</a:t>
              </a:r>
              <a:r>
                <a:rPr lang="en-US" altLang="en-US" sz="1600" dirty="0" err="1">
                  <a:latin typeface="Arial" pitchFamily="34" charset="0"/>
                  <a:cs typeface="Arial" pitchFamily="34" charset="0"/>
                </a:rPr>
                <a:t>thu</a:t>
              </a:r>
              <a:r>
                <a:rPr lang="en-US" altLang="en-US" sz="1600" dirty="0">
                  <a:latin typeface="Arial" pitchFamily="34" charset="0"/>
                  <a:cs typeface="Arial" pitchFamily="34" charset="0"/>
                </a:rPr>
                <a:t> </a:t>
              </a:r>
              <a:r>
                <a:rPr lang="en-US" altLang="en-US" sz="1600" dirty="0" err="1">
                  <a:latin typeface="Arial" pitchFamily="34" charset="0"/>
                  <a:cs typeface="Arial" pitchFamily="34" charset="0"/>
                </a:rPr>
                <a:t>phí</a:t>
              </a:r>
              <a:r>
                <a:rPr lang="en-US" altLang="en-US" sz="1600" dirty="0">
                  <a:latin typeface="Arial" pitchFamily="34" charset="0"/>
                  <a:cs typeface="Arial" pitchFamily="34" charset="0"/>
                </a:rPr>
                <a:t> </a:t>
              </a:r>
              <a:r>
                <a:rPr lang="en-US" altLang="en-US" sz="1600" dirty="0" err="1">
                  <a:latin typeface="Arial" pitchFamily="34" charset="0"/>
                  <a:cs typeface="Arial" pitchFamily="34" charset="0"/>
                </a:rPr>
                <a:t>chậm</a:t>
              </a:r>
              <a:r>
                <a:rPr lang="en-US" altLang="en-US" sz="1600" dirty="0">
                  <a:latin typeface="Arial" pitchFamily="34" charset="0"/>
                  <a:cs typeface="Arial" pitchFamily="34" charset="0"/>
                </a:rPr>
                <a:t> </a:t>
              </a:r>
              <a:r>
                <a:rPr lang="en-US" altLang="en-US" sz="1600" dirty="0" err="1">
                  <a:latin typeface="Arial" pitchFamily="34" charset="0"/>
                  <a:cs typeface="Arial" pitchFamily="34" charset="0"/>
                </a:rPr>
                <a:t>nộp</a:t>
              </a:r>
              <a:endParaRPr lang="en-US" altLang="en-US" sz="1600" dirty="0">
                <a:latin typeface="Arial" pitchFamily="34" charset="0"/>
                <a:cs typeface="Arial" pitchFamily="34" charset="0"/>
              </a:endParaRPr>
            </a:p>
          </p:txBody>
        </p:sp>
        <p:sp>
          <p:nvSpPr>
            <p:cNvPr id="42" name="Rectangle 1">
              <a:extLst>
                <a:ext uri="{FF2B5EF4-FFF2-40B4-BE49-F238E27FC236}">
                  <a16:creationId xmlns:a16="http://schemas.microsoft.com/office/drawing/2014/main" id="{A2F6BC81-8827-9C7C-13D7-807CA1E8A438}"/>
                </a:ext>
              </a:extLst>
            </p:cNvPr>
            <p:cNvSpPr>
              <a:spLocks noChangeArrowheads="1"/>
            </p:cNvSpPr>
            <p:nvPr/>
          </p:nvSpPr>
          <p:spPr bwMode="auto">
            <a:xfrm>
              <a:off x="1955453" y="1719756"/>
              <a:ext cx="1844675" cy="460375"/>
            </a:xfrm>
            <a:prstGeom prst="rect">
              <a:avLst/>
            </a:prstGeom>
            <a:solidFill>
              <a:srgbClr val="92D050"/>
            </a:solidFill>
            <a:ln w="12700" cap="sq" algn="ctr">
              <a:solidFill>
                <a:schemeClr val="tx1"/>
              </a:solidFill>
              <a:round/>
              <a:headEnd type="none" w="sm" len="sm"/>
              <a:tailEnd type="none" w="sm" len="sm"/>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dirty="0" err="1"/>
                <a:t>Doanh</a:t>
              </a:r>
              <a:r>
                <a:rPr lang="en-US" altLang="en-US" dirty="0"/>
                <a:t> </a:t>
              </a:r>
              <a:r>
                <a:rPr lang="en-US" altLang="en-US" dirty="0" err="1"/>
                <a:t>nghiệp</a:t>
              </a:r>
              <a:endParaRPr lang="en-US" altLang="en-US" dirty="0"/>
            </a:p>
          </p:txBody>
        </p:sp>
        <p:cxnSp>
          <p:nvCxnSpPr>
            <p:cNvPr id="43" name="Straight Arrow Connector 16383">
              <a:extLst>
                <a:ext uri="{FF2B5EF4-FFF2-40B4-BE49-F238E27FC236}">
                  <a16:creationId xmlns:a16="http://schemas.microsoft.com/office/drawing/2014/main" id="{A37B53E2-B6D8-2AFF-88E9-AC228CA8E903}"/>
                </a:ext>
              </a:extLst>
            </p:cNvPr>
            <p:cNvCxnSpPr>
              <a:cxnSpLocks noChangeShapeType="1"/>
            </p:cNvCxnSpPr>
            <p:nvPr/>
          </p:nvCxnSpPr>
          <p:spPr bwMode="auto">
            <a:xfrm flipV="1">
              <a:off x="3822645" y="1899275"/>
              <a:ext cx="3386232" cy="25269"/>
            </a:xfrm>
            <a:prstGeom prst="straightConnector1">
              <a:avLst/>
            </a:prstGeom>
            <a:noFill/>
            <a:ln w="28575" cap="sq" algn="ctr">
              <a:solidFill>
                <a:srgbClr val="0000CC"/>
              </a:solidFill>
              <a:round/>
              <a:headEnd type="none" w="sm" len="sm"/>
              <a:tailEnd type="arrow" w="med" len="med"/>
            </a:ln>
          </p:spPr>
        </p:cxnSp>
        <p:cxnSp>
          <p:nvCxnSpPr>
            <p:cNvPr id="44" name="Straight Arrow Connector 16390">
              <a:extLst>
                <a:ext uri="{FF2B5EF4-FFF2-40B4-BE49-F238E27FC236}">
                  <a16:creationId xmlns:a16="http://schemas.microsoft.com/office/drawing/2014/main" id="{70191782-1C0E-0338-8DAF-23597E1C9133}"/>
                </a:ext>
              </a:extLst>
            </p:cNvPr>
            <p:cNvCxnSpPr>
              <a:cxnSpLocks noChangeShapeType="1"/>
              <a:stCxn id="36" idx="2"/>
              <a:endCxn id="46" idx="0"/>
            </p:cNvCxnSpPr>
            <p:nvPr/>
          </p:nvCxnSpPr>
          <p:spPr bwMode="auto">
            <a:xfrm flipH="1">
              <a:off x="8961275" y="2403969"/>
              <a:ext cx="31797" cy="435130"/>
            </a:xfrm>
            <a:prstGeom prst="straightConnector1">
              <a:avLst/>
            </a:prstGeom>
            <a:noFill/>
            <a:ln w="28575" cap="sq" algn="ctr">
              <a:solidFill>
                <a:srgbClr val="0000CC"/>
              </a:solidFill>
              <a:round/>
              <a:headEnd type="none" w="sm" len="sm"/>
              <a:tailEnd type="arrow" w="med" len="med"/>
            </a:ln>
          </p:spPr>
        </p:cxnSp>
        <p:sp>
          <p:nvSpPr>
            <p:cNvPr id="46" name="Rectangle 45">
              <a:extLst>
                <a:ext uri="{FF2B5EF4-FFF2-40B4-BE49-F238E27FC236}">
                  <a16:creationId xmlns:a16="http://schemas.microsoft.com/office/drawing/2014/main" id="{B82F9CE3-0805-7053-CB54-236B8769382A}"/>
                </a:ext>
              </a:extLst>
            </p:cNvPr>
            <p:cNvSpPr/>
            <p:nvPr/>
          </p:nvSpPr>
          <p:spPr>
            <a:xfrm>
              <a:off x="7876219" y="2839099"/>
              <a:ext cx="2170112" cy="785814"/>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1600" dirty="0" err="1">
                  <a:solidFill>
                    <a:schemeClr val="tx1"/>
                  </a:solidFill>
                  <a:latin typeface="Arial" pitchFamily="34" charset="0"/>
                  <a:cs typeface="Arial" pitchFamily="34" charset="0"/>
                </a:rPr>
                <a:t>Bộ</a:t>
              </a:r>
              <a:r>
                <a:rPr lang="en-US" altLang="en-US" sz="1600" dirty="0">
                  <a:solidFill>
                    <a:schemeClr val="tx1"/>
                  </a:solidFill>
                  <a:latin typeface="Arial" pitchFamily="34" charset="0"/>
                  <a:cs typeface="Arial" pitchFamily="34" charset="0"/>
                </a:rPr>
                <a:t> </a:t>
              </a:r>
              <a:r>
                <a:rPr lang="en-US" altLang="en-US" sz="1600" dirty="0" err="1">
                  <a:solidFill>
                    <a:schemeClr val="tx1"/>
                  </a:solidFill>
                  <a:latin typeface="Arial" pitchFamily="34" charset="0"/>
                  <a:cs typeface="Arial" pitchFamily="34" charset="0"/>
                </a:rPr>
                <a:t>phận</a:t>
              </a:r>
              <a:r>
                <a:rPr lang="en-US" altLang="en-US" sz="1600" dirty="0">
                  <a:solidFill>
                    <a:schemeClr val="tx1"/>
                  </a:solidFill>
                  <a:latin typeface="Arial" pitchFamily="34" charset="0"/>
                  <a:cs typeface="Arial" pitchFamily="34" charset="0"/>
                </a:rPr>
                <a:t> </a:t>
              </a:r>
              <a:r>
                <a:rPr lang="en-US" altLang="en-US" sz="1600" dirty="0" err="1">
                  <a:solidFill>
                    <a:schemeClr val="tx1"/>
                  </a:solidFill>
                  <a:latin typeface="Arial" pitchFamily="34" charset="0"/>
                  <a:cs typeface="Arial" pitchFamily="34" charset="0"/>
                </a:rPr>
                <a:t>một</a:t>
              </a:r>
              <a:r>
                <a:rPr lang="en-US" altLang="en-US" sz="1600" dirty="0">
                  <a:solidFill>
                    <a:schemeClr val="tx1"/>
                  </a:solidFill>
                  <a:latin typeface="Arial" pitchFamily="34" charset="0"/>
                  <a:cs typeface="Arial" pitchFamily="34" charset="0"/>
                </a:rPr>
                <a:t> </a:t>
              </a:r>
              <a:r>
                <a:rPr lang="en-US" altLang="en-US" sz="1600" dirty="0" err="1">
                  <a:solidFill>
                    <a:schemeClr val="tx1"/>
                  </a:solidFill>
                  <a:latin typeface="Arial" pitchFamily="34" charset="0"/>
                  <a:cs typeface="Arial" pitchFamily="34" charset="0"/>
                </a:rPr>
                <a:t>cửa</a:t>
              </a:r>
              <a:r>
                <a:rPr lang="en-US" altLang="en-US" sz="1600" dirty="0">
                  <a:solidFill>
                    <a:schemeClr val="tx1"/>
                  </a:solidFill>
                  <a:latin typeface="Arial" pitchFamily="34" charset="0"/>
                  <a:cs typeface="Arial" pitchFamily="34" charset="0"/>
                </a:rPr>
                <a:t> </a:t>
              </a:r>
              <a:r>
                <a:rPr lang="en-US" altLang="en-US" sz="1600" dirty="0" err="1">
                  <a:solidFill>
                    <a:schemeClr val="tx1"/>
                  </a:solidFill>
                  <a:latin typeface="Arial" pitchFamily="34" charset="0"/>
                  <a:cs typeface="Arial" pitchFamily="34" charset="0"/>
                </a:rPr>
                <a:t>kiểm</a:t>
              </a:r>
              <a:r>
                <a:rPr lang="en-US" altLang="en-US" sz="1600" dirty="0">
                  <a:solidFill>
                    <a:schemeClr val="tx1"/>
                  </a:solidFill>
                  <a:latin typeface="Arial" pitchFamily="34" charset="0"/>
                  <a:cs typeface="Arial" pitchFamily="34" charset="0"/>
                </a:rPr>
                <a:t> </a:t>
              </a:r>
              <a:r>
                <a:rPr lang="en-US" altLang="en-US" sz="1600" dirty="0" err="1">
                  <a:solidFill>
                    <a:schemeClr val="tx1"/>
                  </a:solidFill>
                  <a:latin typeface="Arial" pitchFamily="34" charset="0"/>
                  <a:cs typeface="Arial" pitchFamily="34" charset="0"/>
                </a:rPr>
                <a:t>tra</a:t>
              </a:r>
              <a:r>
                <a:rPr lang="en-US" altLang="en-US" sz="1600" dirty="0">
                  <a:solidFill>
                    <a:schemeClr val="tx1"/>
                  </a:solidFill>
                  <a:latin typeface="Arial" pitchFamily="34" charset="0"/>
                  <a:cs typeface="Arial" pitchFamily="34" charset="0"/>
                </a:rPr>
                <a:t>, </a:t>
              </a:r>
              <a:r>
                <a:rPr lang="en-US" altLang="en-US" sz="1600" dirty="0" err="1">
                  <a:solidFill>
                    <a:schemeClr val="tx1"/>
                  </a:solidFill>
                  <a:latin typeface="Arial" pitchFamily="34" charset="0"/>
                  <a:cs typeface="Arial" pitchFamily="34" charset="0"/>
                </a:rPr>
                <a:t>tiếp</a:t>
              </a:r>
              <a:r>
                <a:rPr lang="en-US" altLang="en-US" sz="1600" dirty="0">
                  <a:solidFill>
                    <a:schemeClr val="tx1"/>
                  </a:solidFill>
                  <a:latin typeface="Arial" pitchFamily="34" charset="0"/>
                  <a:cs typeface="Arial" pitchFamily="34" charset="0"/>
                </a:rPr>
                <a:t> </a:t>
              </a:r>
              <a:r>
                <a:rPr lang="en-US" altLang="en-US" sz="1600" dirty="0" err="1">
                  <a:solidFill>
                    <a:schemeClr val="tx1"/>
                  </a:solidFill>
                  <a:latin typeface="Arial" pitchFamily="34" charset="0"/>
                  <a:cs typeface="Arial" pitchFamily="34" charset="0"/>
                </a:rPr>
                <a:t>nhận</a:t>
              </a:r>
              <a:r>
                <a:rPr lang="en-US" altLang="en-US" sz="1600" dirty="0">
                  <a:solidFill>
                    <a:schemeClr val="tx1"/>
                  </a:solidFill>
                  <a:latin typeface="Arial" pitchFamily="34" charset="0"/>
                  <a:cs typeface="Arial" pitchFamily="34" charset="0"/>
                </a:rPr>
                <a:t> </a:t>
              </a:r>
              <a:r>
                <a:rPr lang="en-US" altLang="en-US" sz="1600" dirty="0" err="1">
                  <a:solidFill>
                    <a:schemeClr val="tx1"/>
                  </a:solidFill>
                  <a:latin typeface="Arial" pitchFamily="34" charset="0"/>
                  <a:cs typeface="Arial" pitchFamily="34" charset="0"/>
                </a:rPr>
                <a:t>hồ</a:t>
              </a:r>
              <a:r>
                <a:rPr lang="en-US" altLang="en-US" sz="1600" dirty="0">
                  <a:solidFill>
                    <a:schemeClr val="tx1"/>
                  </a:solidFill>
                  <a:latin typeface="Arial" pitchFamily="34" charset="0"/>
                  <a:cs typeface="Arial" pitchFamily="34" charset="0"/>
                </a:rPr>
                <a:t> </a:t>
              </a:r>
              <a:r>
                <a:rPr lang="en-US" altLang="en-US" sz="1600" dirty="0" err="1">
                  <a:solidFill>
                    <a:schemeClr val="tx1"/>
                  </a:solidFill>
                  <a:latin typeface="Arial" pitchFamily="34" charset="0"/>
                  <a:cs typeface="Arial" pitchFamily="34" charset="0"/>
                </a:rPr>
                <a:t>sơ</a:t>
              </a:r>
              <a:endParaRPr lang="en-US" altLang="en-US" sz="1600" dirty="0">
                <a:solidFill>
                  <a:schemeClr val="tx1"/>
                </a:solidFill>
                <a:latin typeface="Arial" pitchFamily="34" charset="0"/>
                <a:cs typeface="Arial" pitchFamily="34" charset="0"/>
              </a:endParaRPr>
            </a:p>
          </p:txBody>
        </p:sp>
        <p:sp>
          <p:nvSpPr>
            <p:cNvPr id="47" name="Rectangle 46">
              <a:extLst>
                <a:ext uri="{FF2B5EF4-FFF2-40B4-BE49-F238E27FC236}">
                  <a16:creationId xmlns:a16="http://schemas.microsoft.com/office/drawing/2014/main" id="{B8A1A3CC-3BE5-D960-664D-8F1BE3FBCD8D}"/>
                </a:ext>
              </a:extLst>
            </p:cNvPr>
            <p:cNvSpPr/>
            <p:nvPr/>
          </p:nvSpPr>
          <p:spPr>
            <a:xfrm>
              <a:off x="7876219" y="4107895"/>
              <a:ext cx="2170112" cy="635000"/>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1600" dirty="0" err="1">
                  <a:solidFill>
                    <a:schemeClr val="tx1"/>
                  </a:solidFill>
                  <a:latin typeface="Arial" pitchFamily="34" charset="0"/>
                  <a:cs typeface="Arial" pitchFamily="34" charset="0"/>
                </a:rPr>
                <a:t>Chuyên</a:t>
              </a:r>
              <a:r>
                <a:rPr lang="en-US" altLang="en-US" sz="1600" dirty="0">
                  <a:solidFill>
                    <a:schemeClr val="tx1"/>
                  </a:solidFill>
                  <a:latin typeface="Arial" pitchFamily="34" charset="0"/>
                  <a:cs typeface="Arial" pitchFamily="34" charset="0"/>
                </a:rPr>
                <a:t> </a:t>
              </a:r>
              <a:r>
                <a:rPr lang="en-US" altLang="en-US" sz="1600" dirty="0" err="1">
                  <a:solidFill>
                    <a:schemeClr val="tx1"/>
                  </a:solidFill>
                  <a:latin typeface="Arial" pitchFamily="34" charset="0"/>
                  <a:cs typeface="Arial" pitchFamily="34" charset="0"/>
                </a:rPr>
                <a:t>viên</a:t>
              </a:r>
              <a:r>
                <a:rPr lang="en-US" altLang="en-US" sz="1600" dirty="0">
                  <a:solidFill>
                    <a:schemeClr val="tx1"/>
                  </a:solidFill>
                  <a:latin typeface="Arial" pitchFamily="34" charset="0"/>
                  <a:cs typeface="Arial" pitchFamily="34" charset="0"/>
                </a:rPr>
                <a:t> </a:t>
              </a:r>
              <a:r>
                <a:rPr lang="en-US" altLang="en-US" sz="1600" dirty="0" err="1">
                  <a:solidFill>
                    <a:schemeClr val="tx1"/>
                  </a:solidFill>
                  <a:latin typeface="Arial" pitchFamily="34" charset="0"/>
                  <a:cs typeface="Arial" pitchFamily="34" charset="0"/>
                </a:rPr>
                <a:t>thẩm</a:t>
              </a:r>
              <a:r>
                <a:rPr lang="en-US" altLang="en-US" sz="1600" dirty="0">
                  <a:solidFill>
                    <a:schemeClr val="tx1"/>
                  </a:solidFill>
                  <a:latin typeface="Arial" pitchFamily="34" charset="0"/>
                  <a:cs typeface="Arial" pitchFamily="34" charset="0"/>
                </a:rPr>
                <a:t> </a:t>
              </a:r>
              <a:r>
                <a:rPr lang="en-US" altLang="en-US" sz="1600" dirty="0" err="1">
                  <a:solidFill>
                    <a:schemeClr val="tx1"/>
                  </a:solidFill>
                  <a:latin typeface="Arial" pitchFamily="34" charset="0"/>
                  <a:cs typeface="Arial" pitchFamily="34" charset="0"/>
                </a:rPr>
                <a:t>định</a:t>
              </a:r>
              <a:endParaRPr lang="en-US" altLang="en-US" sz="1600" dirty="0">
                <a:solidFill>
                  <a:schemeClr val="tx1"/>
                </a:solidFill>
                <a:latin typeface="Arial" pitchFamily="34" charset="0"/>
                <a:cs typeface="Arial" pitchFamily="34" charset="0"/>
              </a:endParaRPr>
            </a:p>
          </p:txBody>
        </p:sp>
        <p:cxnSp>
          <p:nvCxnSpPr>
            <p:cNvPr id="48" name="Straight Arrow Connector 51">
              <a:extLst>
                <a:ext uri="{FF2B5EF4-FFF2-40B4-BE49-F238E27FC236}">
                  <a16:creationId xmlns:a16="http://schemas.microsoft.com/office/drawing/2014/main" id="{55F9AFB9-8555-EC25-DAB1-B6C191D34CF8}"/>
                </a:ext>
              </a:extLst>
            </p:cNvPr>
            <p:cNvCxnSpPr>
              <a:cxnSpLocks noChangeShapeType="1"/>
              <a:stCxn id="46" idx="2"/>
              <a:endCxn id="47" idx="0"/>
            </p:cNvCxnSpPr>
            <p:nvPr/>
          </p:nvCxnSpPr>
          <p:spPr bwMode="auto">
            <a:xfrm>
              <a:off x="8961275" y="3624913"/>
              <a:ext cx="0" cy="482982"/>
            </a:xfrm>
            <a:prstGeom prst="straightConnector1">
              <a:avLst/>
            </a:prstGeom>
            <a:noFill/>
            <a:ln w="28575" cap="sq" algn="ctr">
              <a:solidFill>
                <a:srgbClr val="0000CC"/>
              </a:solidFill>
              <a:round/>
              <a:headEnd type="none" w="sm" len="sm"/>
              <a:tailEnd type="arrow" w="med" len="med"/>
            </a:ln>
          </p:spPr>
        </p:cxnSp>
        <p:sp>
          <p:nvSpPr>
            <p:cNvPr id="49" name="Rectangle 48">
              <a:extLst>
                <a:ext uri="{FF2B5EF4-FFF2-40B4-BE49-F238E27FC236}">
                  <a16:creationId xmlns:a16="http://schemas.microsoft.com/office/drawing/2014/main" id="{03EE59B0-2463-E9D3-A1AC-8CB2A55019D1}"/>
                </a:ext>
              </a:extLst>
            </p:cNvPr>
            <p:cNvSpPr/>
            <p:nvPr/>
          </p:nvSpPr>
          <p:spPr>
            <a:xfrm>
              <a:off x="1813887" y="4118102"/>
              <a:ext cx="2170113" cy="635000"/>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1600" dirty="0" err="1">
                  <a:solidFill>
                    <a:schemeClr val="tx1"/>
                  </a:solidFill>
                  <a:latin typeface="Arial" pitchFamily="34" charset="0"/>
                  <a:cs typeface="Arial" pitchFamily="34" charset="0"/>
                </a:rPr>
                <a:t>Thông</a:t>
              </a:r>
              <a:r>
                <a:rPr lang="en-US" altLang="en-US" sz="1600" dirty="0">
                  <a:solidFill>
                    <a:schemeClr val="tx1"/>
                  </a:solidFill>
                  <a:latin typeface="Arial" pitchFamily="34" charset="0"/>
                  <a:cs typeface="Arial" pitchFamily="34" charset="0"/>
                </a:rPr>
                <a:t> </a:t>
              </a:r>
              <a:r>
                <a:rPr lang="en-US" altLang="en-US" sz="1600" dirty="0" err="1">
                  <a:solidFill>
                    <a:schemeClr val="tx1"/>
                  </a:solidFill>
                  <a:latin typeface="Arial" pitchFamily="34" charset="0"/>
                  <a:cs typeface="Arial" pitchFamily="34" charset="0"/>
                </a:rPr>
                <a:t>báo</a:t>
              </a:r>
              <a:r>
                <a:rPr lang="en-US" altLang="en-US" sz="1600" dirty="0">
                  <a:solidFill>
                    <a:schemeClr val="tx1"/>
                  </a:solidFill>
                  <a:latin typeface="Arial" pitchFamily="34" charset="0"/>
                  <a:cs typeface="Arial" pitchFamily="34" charset="0"/>
                </a:rPr>
                <a:t> </a:t>
              </a:r>
              <a:r>
                <a:rPr lang="en-US" altLang="en-US" sz="1600" dirty="0" err="1">
                  <a:solidFill>
                    <a:schemeClr val="tx1"/>
                  </a:solidFill>
                  <a:latin typeface="Arial" pitchFamily="34" charset="0"/>
                  <a:cs typeface="Arial" pitchFamily="34" charset="0"/>
                </a:rPr>
                <a:t>nộp</a:t>
              </a:r>
              <a:r>
                <a:rPr lang="en-US" altLang="en-US" sz="1600" dirty="0">
                  <a:solidFill>
                    <a:schemeClr val="tx1"/>
                  </a:solidFill>
                  <a:latin typeface="Arial" pitchFamily="34" charset="0"/>
                  <a:cs typeface="Arial" pitchFamily="34" charset="0"/>
                </a:rPr>
                <a:t> </a:t>
              </a:r>
              <a:r>
                <a:rPr lang="en-US" altLang="en-US" sz="1600" dirty="0" err="1">
                  <a:solidFill>
                    <a:schemeClr val="tx1"/>
                  </a:solidFill>
                  <a:latin typeface="Arial" pitchFamily="34" charset="0"/>
                  <a:cs typeface="Arial" pitchFamily="34" charset="0"/>
                </a:rPr>
                <a:t>phí</a:t>
              </a:r>
              <a:r>
                <a:rPr lang="en-US" altLang="en-US" sz="1600" dirty="0">
                  <a:solidFill>
                    <a:schemeClr val="tx1"/>
                  </a:solidFill>
                  <a:latin typeface="Arial" pitchFamily="34" charset="0"/>
                  <a:cs typeface="Arial" pitchFamily="34" charset="0"/>
                </a:rPr>
                <a:t> (</a:t>
              </a:r>
              <a:r>
                <a:rPr lang="en-US" altLang="en-US" b="1" dirty="0">
                  <a:solidFill>
                    <a:srgbClr val="00B050"/>
                  </a:solidFill>
                  <a:latin typeface="Arial" pitchFamily="34" charset="0"/>
                  <a:cs typeface="Arial" pitchFamily="34" charset="0"/>
                </a:rPr>
                <a:t>10 </a:t>
              </a:r>
              <a:r>
                <a:rPr lang="en-US" altLang="en-US" b="1" dirty="0" err="1">
                  <a:solidFill>
                    <a:srgbClr val="00B050"/>
                  </a:solidFill>
                  <a:latin typeface="Arial" pitchFamily="34" charset="0"/>
                  <a:cs typeface="Arial" pitchFamily="34" charset="0"/>
                </a:rPr>
                <a:t>ngày</a:t>
              </a:r>
              <a:r>
                <a:rPr lang="en-US" altLang="en-US" b="1" dirty="0">
                  <a:solidFill>
                    <a:srgbClr val="00B050"/>
                  </a:solidFill>
                  <a:latin typeface="Arial" pitchFamily="34" charset="0"/>
                  <a:cs typeface="Arial" pitchFamily="34" charset="0"/>
                </a:rPr>
                <a:t> </a:t>
              </a:r>
              <a:r>
                <a:rPr lang="en-US" altLang="en-US" sz="1600" dirty="0" err="1">
                  <a:solidFill>
                    <a:schemeClr val="tx1"/>
                  </a:solidFill>
                  <a:latin typeface="Arial" pitchFamily="34" charset="0"/>
                  <a:cs typeface="Arial" pitchFamily="34" charset="0"/>
                </a:rPr>
                <a:t>làm</a:t>
              </a:r>
              <a:r>
                <a:rPr lang="en-US" altLang="en-US" sz="1600" dirty="0">
                  <a:solidFill>
                    <a:schemeClr val="tx1"/>
                  </a:solidFill>
                  <a:latin typeface="Arial" pitchFamily="34" charset="0"/>
                  <a:cs typeface="Arial" pitchFamily="34" charset="0"/>
                </a:rPr>
                <a:t> </a:t>
              </a:r>
              <a:r>
                <a:rPr lang="en-US" altLang="en-US" sz="1600" dirty="0" err="1">
                  <a:solidFill>
                    <a:schemeClr val="tx1"/>
                  </a:solidFill>
                  <a:latin typeface="Arial" pitchFamily="34" charset="0"/>
                  <a:cs typeface="Arial" pitchFamily="34" charset="0"/>
                </a:rPr>
                <a:t>việc</a:t>
              </a:r>
              <a:r>
                <a:rPr lang="en-US" altLang="en-US" sz="1600" dirty="0">
                  <a:solidFill>
                    <a:schemeClr val="tx1"/>
                  </a:solidFill>
                  <a:latin typeface="Arial" pitchFamily="34" charset="0"/>
                  <a:cs typeface="Arial" pitchFamily="34" charset="0"/>
                </a:rPr>
                <a:t>)</a:t>
              </a:r>
            </a:p>
          </p:txBody>
        </p:sp>
        <p:cxnSp>
          <p:nvCxnSpPr>
            <p:cNvPr id="50" name="Straight Arrow Connector 73">
              <a:extLst>
                <a:ext uri="{FF2B5EF4-FFF2-40B4-BE49-F238E27FC236}">
                  <a16:creationId xmlns:a16="http://schemas.microsoft.com/office/drawing/2014/main" id="{6522B5B2-89B6-D22C-8DE7-A02CEEB40828}"/>
                </a:ext>
              </a:extLst>
            </p:cNvPr>
            <p:cNvCxnSpPr>
              <a:cxnSpLocks noChangeShapeType="1"/>
              <a:stCxn id="53" idx="1"/>
              <a:endCxn id="49" idx="3"/>
            </p:cNvCxnSpPr>
            <p:nvPr/>
          </p:nvCxnSpPr>
          <p:spPr bwMode="auto">
            <a:xfrm flipH="1">
              <a:off x="3984000" y="4435602"/>
              <a:ext cx="886580" cy="0"/>
            </a:xfrm>
            <a:prstGeom prst="straightConnector1">
              <a:avLst/>
            </a:prstGeom>
            <a:noFill/>
            <a:ln w="28575" cap="sq" algn="ctr">
              <a:solidFill>
                <a:srgbClr val="0000CC"/>
              </a:solidFill>
              <a:round/>
              <a:headEnd type="none" w="sm" len="sm"/>
              <a:tailEnd type="arrow" w="med" len="med"/>
            </a:ln>
          </p:spPr>
        </p:cxnSp>
        <p:cxnSp>
          <p:nvCxnSpPr>
            <p:cNvPr id="51" name="Straight Arrow Connector 50">
              <a:extLst>
                <a:ext uri="{FF2B5EF4-FFF2-40B4-BE49-F238E27FC236}">
                  <a16:creationId xmlns:a16="http://schemas.microsoft.com/office/drawing/2014/main" id="{1F8DEED2-7334-2E42-8711-298859BFB87A}"/>
                </a:ext>
              </a:extLst>
            </p:cNvPr>
            <p:cNvCxnSpPr>
              <a:cxnSpLocks/>
              <a:stCxn id="37" idx="1"/>
              <a:endCxn id="41" idx="3"/>
            </p:cNvCxnSpPr>
            <p:nvPr/>
          </p:nvCxnSpPr>
          <p:spPr>
            <a:xfrm flipH="1">
              <a:off x="5424679" y="5965013"/>
              <a:ext cx="2020887" cy="32024"/>
            </a:xfrm>
            <a:prstGeom prst="straightConnector1">
              <a:avLst/>
            </a:prstGeom>
            <a:ln>
              <a:prstDash val="lgDashDotDot"/>
              <a:tailEnd type="arrow"/>
            </a:ln>
          </p:spPr>
          <p:style>
            <a:lnRef idx="3">
              <a:schemeClr val="accent6"/>
            </a:lnRef>
            <a:fillRef idx="0">
              <a:schemeClr val="accent6"/>
            </a:fillRef>
            <a:effectRef idx="2">
              <a:schemeClr val="accent6"/>
            </a:effectRef>
            <a:fontRef idx="minor">
              <a:schemeClr val="tx1"/>
            </a:fontRef>
          </p:style>
        </p:cxnSp>
        <p:cxnSp>
          <p:nvCxnSpPr>
            <p:cNvPr id="52" name="Elbow Connector 54">
              <a:extLst>
                <a:ext uri="{FF2B5EF4-FFF2-40B4-BE49-F238E27FC236}">
                  <a16:creationId xmlns:a16="http://schemas.microsoft.com/office/drawing/2014/main" id="{7A54EE47-9A1A-D778-A034-E8EE0A1EE96F}"/>
                </a:ext>
              </a:extLst>
            </p:cNvPr>
            <p:cNvCxnSpPr>
              <a:cxnSpLocks/>
              <a:stCxn id="41" idx="1"/>
              <a:endCxn id="42" idx="1"/>
            </p:cNvCxnSpPr>
            <p:nvPr/>
          </p:nvCxnSpPr>
          <p:spPr>
            <a:xfrm rot="10800000">
              <a:off x="1955453" y="1949945"/>
              <a:ext cx="1056226" cy="4047093"/>
            </a:xfrm>
            <a:prstGeom prst="bentConnector3">
              <a:avLst>
                <a:gd name="adj1" fmla="val 121643"/>
              </a:avLst>
            </a:prstGeom>
            <a:ln>
              <a:prstDash val="lgDashDotDot"/>
              <a:tailEnd type="arrow"/>
            </a:ln>
          </p:spPr>
          <p:style>
            <a:lnRef idx="2">
              <a:schemeClr val="accent6"/>
            </a:lnRef>
            <a:fillRef idx="0">
              <a:schemeClr val="accent6"/>
            </a:fillRef>
            <a:effectRef idx="1">
              <a:schemeClr val="accent6"/>
            </a:effectRef>
            <a:fontRef idx="minor">
              <a:schemeClr val="tx1"/>
            </a:fontRef>
          </p:style>
        </p:cxnSp>
        <p:sp>
          <p:nvSpPr>
            <p:cNvPr id="53" name="Rectangle 52">
              <a:extLst>
                <a:ext uri="{FF2B5EF4-FFF2-40B4-BE49-F238E27FC236}">
                  <a16:creationId xmlns:a16="http://schemas.microsoft.com/office/drawing/2014/main" id="{426681EA-DC5A-624A-E259-DB83D2B2DF88}"/>
                </a:ext>
              </a:extLst>
            </p:cNvPr>
            <p:cNvSpPr/>
            <p:nvPr/>
          </p:nvSpPr>
          <p:spPr>
            <a:xfrm>
              <a:off x="4870580" y="4053287"/>
              <a:ext cx="2143126" cy="764629"/>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1600" dirty="0" err="1">
                  <a:solidFill>
                    <a:schemeClr val="tx1"/>
                  </a:solidFill>
                  <a:latin typeface="Arial" pitchFamily="34" charset="0"/>
                  <a:cs typeface="Arial" pitchFamily="34" charset="0"/>
                </a:rPr>
                <a:t>Thẩm</a:t>
              </a:r>
              <a:r>
                <a:rPr lang="en-US" altLang="en-US" sz="1600" dirty="0">
                  <a:solidFill>
                    <a:schemeClr val="tx1"/>
                  </a:solidFill>
                  <a:latin typeface="Arial" pitchFamily="34" charset="0"/>
                  <a:cs typeface="Arial" pitchFamily="34" charset="0"/>
                </a:rPr>
                <a:t> </a:t>
              </a:r>
              <a:r>
                <a:rPr lang="en-US" altLang="en-US" sz="1600" dirty="0" err="1">
                  <a:solidFill>
                    <a:schemeClr val="tx1"/>
                  </a:solidFill>
                  <a:latin typeface="Arial" pitchFamily="34" charset="0"/>
                  <a:cs typeface="Arial" pitchFamily="34" charset="0"/>
                </a:rPr>
                <a:t>định</a:t>
              </a:r>
              <a:r>
                <a:rPr lang="en-US" altLang="en-US" sz="1600" dirty="0">
                  <a:solidFill>
                    <a:schemeClr val="tx1"/>
                  </a:solidFill>
                  <a:latin typeface="Arial" pitchFamily="34" charset="0"/>
                  <a:cs typeface="Arial" pitchFamily="34" charset="0"/>
                </a:rPr>
                <a:t> </a:t>
              </a:r>
              <a:r>
                <a:rPr lang="en-US" altLang="en-US" sz="1600" dirty="0" err="1">
                  <a:solidFill>
                    <a:schemeClr val="tx1"/>
                  </a:solidFill>
                  <a:latin typeface="Arial" pitchFamily="34" charset="0"/>
                  <a:cs typeface="Arial" pitchFamily="34" charset="0"/>
                </a:rPr>
                <a:t>tờ</a:t>
              </a:r>
              <a:r>
                <a:rPr lang="en-US" altLang="en-US" sz="1600" dirty="0">
                  <a:solidFill>
                    <a:schemeClr val="tx1"/>
                  </a:solidFill>
                  <a:latin typeface="Arial" pitchFamily="34" charset="0"/>
                  <a:cs typeface="Arial" pitchFamily="34" charset="0"/>
                </a:rPr>
                <a:t> </a:t>
              </a:r>
              <a:r>
                <a:rPr lang="en-US" altLang="en-US" sz="1600" dirty="0" err="1">
                  <a:solidFill>
                    <a:schemeClr val="tx1"/>
                  </a:solidFill>
                  <a:latin typeface="Arial" pitchFamily="34" charset="0"/>
                  <a:cs typeface="Arial" pitchFamily="34" charset="0"/>
                </a:rPr>
                <a:t>khai</a:t>
              </a:r>
              <a:r>
                <a:rPr lang="en-US" altLang="en-US" sz="1600" dirty="0">
                  <a:solidFill>
                    <a:schemeClr val="tx1"/>
                  </a:solidFill>
                  <a:latin typeface="Arial" pitchFamily="34" charset="0"/>
                  <a:cs typeface="Arial" pitchFamily="34" charset="0"/>
                </a:rPr>
                <a:t> (</a:t>
              </a:r>
              <a:r>
                <a:rPr lang="en-US" altLang="en-US" b="1" dirty="0">
                  <a:solidFill>
                    <a:srgbClr val="00B050"/>
                  </a:solidFill>
                  <a:latin typeface="Arial" pitchFamily="34" charset="0"/>
                  <a:cs typeface="Arial" pitchFamily="34" charset="0"/>
                </a:rPr>
                <a:t>30 </a:t>
              </a:r>
              <a:r>
                <a:rPr lang="en-US" altLang="en-US" b="1" dirty="0" err="1">
                  <a:solidFill>
                    <a:srgbClr val="00B050"/>
                  </a:solidFill>
                  <a:latin typeface="Arial" pitchFamily="34" charset="0"/>
                  <a:cs typeface="Arial" pitchFamily="34" charset="0"/>
                </a:rPr>
                <a:t>ngày</a:t>
              </a:r>
              <a:r>
                <a:rPr lang="en-US" altLang="en-US" b="1" dirty="0">
                  <a:solidFill>
                    <a:srgbClr val="00B050"/>
                  </a:solidFill>
                  <a:latin typeface="Arial" pitchFamily="34" charset="0"/>
                  <a:cs typeface="Arial" pitchFamily="34" charset="0"/>
                </a:rPr>
                <a:t> </a:t>
              </a:r>
              <a:r>
                <a:rPr lang="en-US" altLang="en-US" sz="1600" dirty="0" err="1">
                  <a:solidFill>
                    <a:schemeClr val="tx1"/>
                  </a:solidFill>
                  <a:latin typeface="Arial" pitchFamily="34" charset="0"/>
                  <a:cs typeface="Arial" pitchFamily="34" charset="0"/>
                </a:rPr>
                <a:t>làm</a:t>
              </a:r>
              <a:r>
                <a:rPr lang="en-US" altLang="en-US" sz="1600" dirty="0">
                  <a:solidFill>
                    <a:schemeClr val="tx1"/>
                  </a:solidFill>
                  <a:latin typeface="Arial" pitchFamily="34" charset="0"/>
                  <a:cs typeface="Arial" pitchFamily="34" charset="0"/>
                </a:rPr>
                <a:t> </a:t>
              </a:r>
              <a:r>
                <a:rPr lang="en-US" altLang="en-US" sz="1600" dirty="0" err="1">
                  <a:solidFill>
                    <a:schemeClr val="tx1"/>
                  </a:solidFill>
                  <a:latin typeface="Arial" pitchFamily="34" charset="0"/>
                  <a:cs typeface="Arial" pitchFamily="34" charset="0"/>
                </a:rPr>
                <a:t>việc</a:t>
              </a:r>
              <a:r>
                <a:rPr lang="en-US" altLang="en-US" sz="1600" dirty="0">
                  <a:solidFill>
                    <a:schemeClr val="tx1"/>
                  </a:solidFill>
                  <a:latin typeface="Arial" pitchFamily="34" charset="0"/>
                  <a:cs typeface="Arial" pitchFamily="34" charset="0"/>
                </a:rPr>
                <a:t>)</a:t>
              </a:r>
            </a:p>
          </p:txBody>
        </p:sp>
        <p:cxnSp>
          <p:nvCxnSpPr>
            <p:cNvPr id="54" name="Straight Arrow Connector 53">
              <a:extLst>
                <a:ext uri="{FF2B5EF4-FFF2-40B4-BE49-F238E27FC236}">
                  <a16:creationId xmlns:a16="http://schemas.microsoft.com/office/drawing/2014/main" id="{0815D0DA-5E87-ECB5-C7A8-3E81498768DD}"/>
                </a:ext>
              </a:extLst>
            </p:cNvPr>
            <p:cNvCxnSpPr>
              <a:stCxn id="47" idx="1"/>
              <a:endCxn id="53" idx="3"/>
            </p:cNvCxnSpPr>
            <p:nvPr/>
          </p:nvCxnSpPr>
          <p:spPr>
            <a:xfrm flipH="1">
              <a:off x="7013706" y="4425395"/>
              <a:ext cx="862513" cy="10207"/>
            </a:xfrm>
            <a:prstGeom prst="straightConnector1">
              <a:avLst/>
            </a:prstGeom>
            <a:noFill/>
            <a:ln w="28575" cap="sq" algn="ctr">
              <a:solidFill>
                <a:srgbClr val="0000CC"/>
              </a:solidFill>
              <a:round/>
              <a:headEnd type="none" w="sm" len="sm"/>
              <a:tailEnd type="arrow" w="med" len="med"/>
            </a:ln>
          </p:spPr>
        </p:cxnSp>
        <p:cxnSp>
          <p:nvCxnSpPr>
            <p:cNvPr id="55" name="Straight Arrow Connector 54">
              <a:extLst>
                <a:ext uri="{FF2B5EF4-FFF2-40B4-BE49-F238E27FC236}">
                  <a16:creationId xmlns:a16="http://schemas.microsoft.com/office/drawing/2014/main" id="{A27E7362-9FFA-8FE0-F21D-34A207C2F872}"/>
                </a:ext>
              </a:extLst>
            </p:cNvPr>
            <p:cNvCxnSpPr>
              <a:stCxn id="49" idx="0"/>
              <a:endCxn id="42" idx="2"/>
            </p:cNvCxnSpPr>
            <p:nvPr/>
          </p:nvCxnSpPr>
          <p:spPr>
            <a:xfrm flipH="1" flipV="1">
              <a:off x="2877791" y="2180131"/>
              <a:ext cx="21153" cy="1937971"/>
            </a:xfrm>
            <a:prstGeom prst="straightConnector1">
              <a:avLst/>
            </a:prstGeom>
            <a:noFill/>
            <a:ln w="28575" cap="sq" algn="ctr">
              <a:solidFill>
                <a:srgbClr val="FF0000"/>
              </a:solidFill>
              <a:round/>
              <a:headEnd type="none" w="sm" len="sm"/>
              <a:tailEnd type="arrow" w="med" len="med"/>
            </a:ln>
          </p:spPr>
        </p:cxnSp>
        <p:sp>
          <p:nvSpPr>
            <p:cNvPr id="57" name="TextBox 56">
              <a:extLst>
                <a:ext uri="{FF2B5EF4-FFF2-40B4-BE49-F238E27FC236}">
                  <a16:creationId xmlns:a16="http://schemas.microsoft.com/office/drawing/2014/main" id="{5129BD9F-88EA-0FAC-E71E-9B7C5A3A56F5}"/>
                </a:ext>
              </a:extLst>
            </p:cNvPr>
            <p:cNvSpPr txBox="1"/>
            <p:nvPr/>
          </p:nvSpPr>
          <p:spPr>
            <a:xfrm>
              <a:off x="2844769" y="2740425"/>
              <a:ext cx="1480884" cy="523220"/>
            </a:xfrm>
            <a:prstGeom prst="rect">
              <a:avLst/>
            </a:prstGeom>
            <a:noFill/>
          </p:spPr>
          <p:txBody>
            <a:bodyPr wrap="square">
              <a:spAutoFit/>
            </a:bodyPr>
            <a:lstStyle/>
            <a:p>
              <a:pPr algn="ctr"/>
              <a:r>
                <a:rPr lang="en-US" altLang="en-US" sz="1400" dirty="0" err="1">
                  <a:solidFill>
                    <a:srgbClr val="FF0000"/>
                  </a:solidFill>
                </a:rPr>
                <a:t>Trả</a:t>
              </a:r>
              <a:r>
                <a:rPr lang="en-US" altLang="en-US" sz="1400" dirty="0">
                  <a:solidFill>
                    <a:srgbClr val="FF0000"/>
                  </a:solidFill>
                </a:rPr>
                <a:t> </a:t>
              </a:r>
              <a:r>
                <a:rPr lang="en-US" altLang="en-US" sz="1400" dirty="0" err="1">
                  <a:solidFill>
                    <a:srgbClr val="FF0000"/>
                  </a:solidFill>
                </a:rPr>
                <a:t>kết</a:t>
              </a:r>
              <a:r>
                <a:rPr lang="en-US" altLang="en-US" sz="1400" dirty="0">
                  <a:solidFill>
                    <a:srgbClr val="FF0000"/>
                  </a:solidFill>
                </a:rPr>
                <a:t> </a:t>
              </a:r>
              <a:r>
                <a:rPr lang="en-US" altLang="en-US" sz="1400" dirty="0" err="1">
                  <a:solidFill>
                    <a:srgbClr val="FF0000"/>
                  </a:solidFill>
                </a:rPr>
                <a:t>quả</a:t>
              </a:r>
              <a:r>
                <a:rPr lang="en-US" altLang="en-US" sz="1400" dirty="0">
                  <a:solidFill>
                    <a:srgbClr val="FF0000"/>
                  </a:solidFill>
                </a:rPr>
                <a:t> </a:t>
              </a:r>
              <a:r>
                <a:rPr lang="en-US" altLang="en-US" sz="1400" dirty="0" err="1">
                  <a:solidFill>
                    <a:srgbClr val="FF0000"/>
                  </a:solidFill>
                </a:rPr>
                <a:t>giải</a:t>
              </a:r>
              <a:r>
                <a:rPr lang="en-US" altLang="en-US" sz="1400" dirty="0">
                  <a:solidFill>
                    <a:srgbClr val="FF0000"/>
                  </a:solidFill>
                </a:rPr>
                <a:t> </a:t>
              </a:r>
              <a:r>
                <a:rPr lang="en-US" altLang="en-US" sz="1400" dirty="0" err="1">
                  <a:solidFill>
                    <a:srgbClr val="FF0000"/>
                  </a:solidFill>
                </a:rPr>
                <a:t>quyết</a:t>
              </a:r>
              <a:r>
                <a:rPr lang="en-US" altLang="en-US" sz="1400" dirty="0">
                  <a:solidFill>
                    <a:srgbClr val="FF0000"/>
                  </a:solidFill>
                </a:rPr>
                <a:t> TTHC </a:t>
              </a:r>
            </a:p>
          </p:txBody>
        </p:sp>
      </p:grpSp>
      <p:sp>
        <p:nvSpPr>
          <p:cNvPr id="5" name="TextBox 4">
            <a:extLst>
              <a:ext uri="{FF2B5EF4-FFF2-40B4-BE49-F238E27FC236}">
                <a16:creationId xmlns:a16="http://schemas.microsoft.com/office/drawing/2014/main" id="{173792A9-857A-537C-0A79-1CF2AFD8FAE3}"/>
              </a:ext>
            </a:extLst>
          </p:cNvPr>
          <p:cNvSpPr txBox="1"/>
          <p:nvPr/>
        </p:nvSpPr>
        <p:spPr>
          <a:xfrm>
            <a:off x="534743" y="147262"/>
            <a:ext cx="7607506" cy="538417"/>
          </a:xfrm>
          <a:prstGeom prst="rect">
            <a:avLst/>
          </a:prstGeom>
          <a:noFill/>
        </p:spPr>
        <p:txBody>
          <a:bodyPr wrap="square">
            <a:spAutoFit/>
          </a:bodyPr>
          <a:lstStyle/>
          <a:p>
            <a:pPr>
              <a:lnSpc>
                <a:spcPct val="90000"/>
              </a:lnSpc>
              <a:spcBef>
                <a:spcPct val="0"/>
              </a:spcBef>
            </a:pPr>
            <a:r>
              <a:rPr lang="en-US" altLang="en-US" sz="3200" b="1" dirty="0">
                <a:latin typeface="+mj-lt"/>
                <a:ea typeface="+mj-ea"/>
                <a:cs typeface="+mj-cs"/>
              </a:rPr>
              <a:t>Quy </a:t>
            </a:r>
            <a:r>
              <a:rPr lang="en-US" altLang="en-US" sz="3200" b="1" dirty="0" err="1">
                <a:latin typeface="+mj-lt"/>
                <a:ea typeface="+mj-ea"/>
                <a:cs typeface="+mj-cs"/>
              </a:rPr>
              <a:t>trình</a:t>
            </a:r>
            <a:r>
              <a:rPr lang="en-US" altLang="en-US" sz="3200" b="1" dirty="0">
                <a:latin typeface="+mj-lt"/>
                <a:ea typeface="+mj-ea"/>
                <a:cs typeface="+mj-cs"/>
              </a:rPr>
              <a:t> </a:t>
            </a:r>
            <a:r>
              <a:rPr lang="en-US" altLang="en-US" sz="3200" b="1" dirty="0" err="1">
                <a:latin typeface="+mj-lt"/>
                <a:ea typeface="+mj-ea"/>
                <a:cs typeface="+mj-cs"/>
              </a:rPr>
              <a:t>thẩm</a:t>
            </a:r>
            <a:r>
              <a:rPr lang="en-US" altLang="en-US" sz="3200" b="1" dirty="0">
                <a:latin typeface="+mj-lt"/>
                <a:ea typeface="+mj-ea"/>
                <a:cs typeface="+mj-cs"/>
              </a:rPr>
              <a:t> </a:t>
            </a:r>
            <a:r>
              <a:rPr lang="en-US" altLang="en-US" sz="3200" b="1" dirty="0" err="1">
                <a:latin typeface="+mj-lt"/>
                <a:ea typeface="+mj-ea"/>
                <a:cs typeface="+mj-cs"/>
              </a:rPr>
              <a:t>định</a:t>
            </a:r>
            <a:r>
              <a:rPr lang="en-US" altLang="en-US" sz="3200" b="1" dirty="0">
                <a:latin typeface="+mj-lt"/>
                <a:ea typeface="+mj-ea"/>
                <a:cs typeface="+mj-cs"/>
              </a:rPr>
              <a:t> </a:t>
            </a:r>
            <a:r>
              <a:rPr lang="en-US" altLang="en-US" sz="3200" b="1" dirty="0" err="1">
                <a:latin typeface="+mj-lt"/>
                <a:ea typeface="+mj-ea"/>
                <a:cs typeface="+mj-cs"/>
              </a:rPr>
              <a:t>tờ</a:t>
            </a:r>
            <a:r>
              <a:rPr lang="en-US" altLang="en-US" sz="3200" b="1" dirty="0">
                <a:latin typeface="+mj-lt"/>
                <a:ea typeface="+mj-ea"/>
                <a:cs typeface="+mj-cs"/>
              </a:rPr>
              <a:t> </a:t>
            </a:r>
            <a:r>
              <a:rPr lang="en-US" altLang="en-US" sz="3200" b="1" dirty="0" err="1">
                <a:latin typeface="+mj-lt"/>
                <a:ea typeface="+mj-ea"/>
                <a:cs typeface="+mj-cs"/>
              </a:rPr>
              <a:t>khai</a:t>
            </a:r>
            <a:r>
              <a:rPr lang="en-US" altLang="en-US" sz="3200" b="1" dirty="0">
                <a:latin typeface="+mj-lt"/>
                <a:ea typeface="+mj-ea"/>
                <a:cs typeface="+mj-cs"/>
              </a:rPr>
              <a:t> </a:t>
            </a:r>
            <a:r>
              <a:rPr lang="en-US" altLang="en-US" sz="2400" i="1" dirty="0">
                <a:latin typeface="+mj-lt"/>
                <a:ea typeface="+mj-ea"/>
                <a:cs typeface="+mj-cs"/>
              </a:rPr>
              <a:t>(</a:t>
            </a:r>
            <a:r>
              <a:rPr lang="en-US" altLang="en-US" sz="2400" i="1" dirty="0" err="1">
                <a:latin typeface="+mj-lt"/>
                <a:ea typeface="+mj-ea"/>
                <a:cs typeface="+mj-cs"/>
              </a:rPr>
              <a:t>Khoản</a:t>
            </a:r>
            <a:r>
              <a:rPr lang="en-US" altLang="en-US" sz="2400" i="1" dirty="0">
                <a:latin typeface="+mj-lt"/>
                <a:ea typeface="+mj-ea"/>
                <a:cs typeface="+mj-cs"/>
              </a:rPr>
              <a:t> 2 </a:t>
            </a:r>
            <a:r>
              <a:rPr lang="en-US" altLang="en-US" sz="2400" i="1" dirty="0" err="1">
                <a:latin typeface="+mj-lt"/>
                <a:ea typeface="+mj-ea"/>
                <a:cs typeface="+mj-cs"/>
              </a:rPr>
              <a:t>Điều</a:t>
            </a:r>
            <a:r>
              <a:rPr lang="en-US" altLang="en-US" sz="2400" i="1" dirty="0">
                <a:latin typeface="+mj-lt"/>
                <a:ea typeface="+mj-ea"/>
                <a:cs typeface="+mj-cs"/>
              </a:rPr>
              <a:t> 7)</a:t>
            </a:r>
            <a:endParaRPr lang="en-US" sz="2400" i="1" dirty="0">
              <a:latin typeface="+mj-lt"/>
              <a:ea typeface="+mj-ea"/>
              <a:cs typeface="+mj-cs"/>
            </a:endParaRPr>
          </a:p>
        </p:txBody>
      </p:sp>
      <p:sp>
        <p:nvSpPr>
          <p:cNvPr id="13" name="TextBox 12">
            <a:extLst>
              <a:ext uri="{FF2B5EF4-FFF2-40B4-BE49-F238E27FC236}">
                <a16:creationId xmlns:a16="http://schemas.microsoft.com/office/drawing/2014/main" id="{5D560434-2321-9ACF-F98B-12C0E3D2F864}"/>
              </a:ext>
            </a:extLst>
          </p:cNvPr>
          <p:cNvSpPr txBox="1"/>
          <p:nvPr/>
        </p:nvSpPr>
        <p:spPr>
          <a:xfrm>
            <a:off x="9102534" y="374336"/>
            <a:ext cx="2134889" cy="369332"/>
          </a:xfrm>
          <a:prstGeom prst="rect">
            <a:avLst/>
          </a:prstGeom>
          <a:noFill/>
        </p:spPr>
        <p:txBody>
          <a:bodyPr wrap="square">
            <a:spAutoFit/>
          </a:bodyPr>
          <a:lstStyle/>
          <a:p>
            <a:pPr algn="ctr"/>
            <a:r>
              <a:rPr lang="en-US" altLang="en-US" b="1" i="1" dirty="0" err="1">
                <a:solidFill>
                  <a:srgbClr val="FF0000"/>
                </a:solidFill>
              </a:rPr>
              <a:t>Nộp</a:t>
            </a:r>
            <a:r>
              <a:rPr lang="en-US" altLang="en-US" b="1" i="1" dirty="0">
                <a:solidFill>
                  <a:srgbClr val="FF0000"/>
                </a:solidFill>
              </a:rPr>
              <a:t> </a:t>
            </a:r>
            <a:r>
              <a:rPr lang="en-US" altLang="en-US" b="1" i="1" dirty="0" err="1">
                <a:solidFill>
                  <a:srgbClr val="FF0000"/>
                </a:solidFill>
              </a:rPr>
              <a:t>trực</a:t>
            </a:r>
            <a:r>
              <a:rPr lang="en-US" altLang="en-US" b="1" i="1" dirty="0">
                <a:solidFill>
                  <a:srgbClr val="FF0000"/>
                </a:solidFill>
              </a:rPr>
              <a:t> </a:t>
            </a:r>
            <a:r>
              <a:rPr lang="en-US" altLang="en-US" b="1" i="1" dirty="0" err="1">
                <a:solidFill>
                  <a:srgbClr val="FF0000"/>
                </a:solidFill>
              </a:rPr>
              <a:t>tuyến</a:t>
            </a:r>
            <a:endParaRPr lang="en-US" altLang="en-US" b="1" i="1" dirty="0">
              <a:solidFill>
                <a:srgbClr val="FF0000"/>
              </a:solidFill>
            </a:endParaRPr>
          </a:p>
        </p:txBody>
      </p:sp>
    </p:spTree>
    <p:extLst>
      <p:ext uri="{BB962C8B-B14F-4D97-AF65-F5344CB8AC3E}">
        <p14:creationId xmlns:p14="http://schemas.microsoft.com/office/powerpoint/2010/main" val="1929793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1492C-979D-A84B-72CC-614C6C1CACB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8DE52A8-30DD-4E47-551A-E51ED868CA7A}"/>
              </a:ext>
            </a:extLst>
          </p:cNvPr>
          <p:cNvSpPr/>
          <p:nvPr/>
        </p:nvSpPr>
        <p:spPr>
          <a:xfrm>
            <a:off x="624114" y="531846"/>
            <a:ext cx="2830286" cy="740229"/>
          </a:xfrm>
          <a:custGeom>
            <a:avLst/>
            <a:gdLst>
              <a:gd name="connsiteX0" fmla="*/ 0 w 2830286"/>
              <a:gd name="connsiteY0" fmla="*/ 0 h 740229"/>
              <a:gd name="connsiteX1" fmla="*/ 509451 w 2830286"/>
              <a:gd name="connsiteY1" fmla="*/ 0 h 740229"/>
              <a:gd name="connsiteX2" fmla="*/ 1103812 w 2830286"/>
              <a:gd name="connsiteY2" fmla="*/ 0 h 740229"/>
              <a:gd name="connsiteX3" fmla="*/ 1641566 w 2830286"/>
              <a:gd name="connsiteY3" fmla="*/ 0 h 740229"/>
              <a:gd name="connsiteX4" fmla="*/ 2235926 w 2830286"/>
              <a:gd name="connsiteY4" fmla="*/ 0 h 740229"/>
              <a:gd name="connsiteX5" fmla="*/ 2830286 w 2830286"/>
              <a:gd name="connsiteY5" fmla="*/ 0 h 740229"/>
              <a:gd name="connsiteX6" fmla="*/ 2830286 w 2830286"/>
              <a:gd name="connsiteY6" fmla="*/ 384919 h 740229"/>
              <a:gd name="connsiteX7" fmla="*/ 2830286 w 2830286"/>
              <a:gd name="connsiteY7" fmla="*/ 740229 h 740229"/>
              <a:gd name="connsiteX8" fmla="*/ 2207623 w 2830286"/>
              <a:gd name="connsiteY8" fmla="*/ 740229 h 740229"/>
              <a:gd name="connsiteX9" fmla="*/ 1698172 w 2830286"/>
              <a:gd name="connsiteY9" fmla="*/ 740229 h 740229"/>
              <a:gd name="connsiteX10" fmla="*/ 1188720 w 2830286"/>
              <a:gd name="connsiteY10" fmla="*/ 740229 h 740229"/>
              <a:gd name="connsiteX11" fmla="*/ 622663 w 2830286"/>
              <a:gd name="connsiteY11" fmla="*/ 740229 h 740229"/>
              <a:gd name="connsiteX12" fmla="*/ 0 w 2830286"/>
              <a:gd name="connsiteY12" fmla="*/ 740229 h 740229"/>
              <a:gd name="connsiteX13" fmla="*/ 0 w 2830286"/>
              <a:gd name="connsiteY13" fmla="*/ 362712 h 740229"/>
              <a:gd name="connsiteX14" fmla="*/ 0 w 2830286"/>
              <a:gd name="connsiteY14" fmla="*/ 0 h 74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30286" h="740229" fill="none" extrusionOk="0">
                <a:moveTo>
                  <a:pt x="0" y="0"/>
                </a:moveTo>
                <a:cubicBezTo>
                  <a:pt x="217768" y="-60678"/>
                  <a:pt x="391416" y="25912"/>
                  <a:pt x="509451" y="0"/>
                </a:cubicBezTo>
                <a:cubicBezTo>
                  <a:pt x="627486" y="-25912"/>
                  <a:pt x="819869" y="67896"/>
                  <a:pt x="1103812" y="0"/>
                </a:cubicBezTo>
                <a:cubicBezTo>
                  <a:pt x="1387755" y="-67896"/>
                  <a:pt x="1462228" y="47585"/>
                  <a:pt x="1641566" y="0"/>
                </a:cubicBezTo>
                <a:cubicBezTo>
                  <a:pt x="1820904" y="-47585"/>
                  <a:pt x="1979452" y="35982"/>
                  <a:pt x="2235926" y="0"/>
                </a:cubicBezTo>
                <a:cubicBezTo>
                  <a:pt x="2492400" y="-35982"/>
                  <a:pt x="2709119" y="27631"/>
                  <a:pt x="2830286" y="0"/>
                </a:cubicBezTo>
                <a:cubicBezTo>
                  <a:pt x="2834036" y="135547"/>
                  <a:pt x="2829544" y="301917"/>
                  <a:pt x="2830286" y="384919"/>
                </a:cubicBezTo>
                <a:cubicBezTo>
                  <a:pt x="2831028" y="467921"/>
                  <a:pt x="2815769" y="665539"/>
                  <a:pt x="2830286" y="740229"/>
                </a:cubicBezTo>
                <a:cubicBezTo>
                  <a:pt x="2561021" y="788665"/>
                  <a:pt x="2502057" y="689220"/>
                  <a:pt x="2207623" y="740229"/>
                </a:cubicBezTo>
                <a:cubicBezTo>
                  <a:pt x="1913189" y="791238"/>
                  <a:pt x="1890162" y="688453"/>
                  <a:pt x="1698172" y="740229"/>
                </a:cubicBezTo>
                <a:cubicBezTo>
                  <a:pt x="1506182" y="792005"/>
                  <a:pt x="1443417" y="679197"/>
                  <a:pt x="1188720" y="740229"/>
                </a:cubicBezTo>
                <a:cubicBezTo>
                  <a:pt x="934023" y="801261"/>
                  <a:pt x="788613" y="674467"/>
                  <a:pt x="622663" y="740229"/>
                </a:cubicBezTo>
                <a:cubicBezTo>
                  <a:pt x="456713" y="805991"/>
                  <a:pt x="293084" y="666301"/>
                  <a:pt x="0" y="740229"/>
                </a:cubicBezTo>
                <a:cubicBezTo>
                  <a:pt x="-37612" y="640356"/>
                  <a:pt x="39980" y="525937"/>
                  <a:pt x="0" y="362712"/>
                </a:cubicBezTo>
                <a:cubicBezTo>
                  <a:pt x="-39980" y="199487"/>
                  <a:pt x="12355" y="171997"/>
                  <a:pt x="0" y="0"/>
                </a:cubicBezTo>
                <a:close/>
              </a:path>
              <a:path w="2830286" h="740229" stroke="0" extrusionOk="0">
                <a:moveTo>
                  <a:pt x="0" y="0"/>
                </a:moveTo>
                <a:cubicBezTo>
                  <a:pt x="192795" y="-70291"/>
                  <a:pt x="440175" y="47349"/>
                  <a:pt x="594360" y="0"/>
                </a:cubicBezTo>
                <a:cubicBezTo>
                  <a:pt x="748545" y="-47349"/>
                  <a:pt x="950105" y="30593"/>
                  <a:pt x="1075509" y="0"/>
                </a:cubicBezTo>
                <a:cubicBezTo>
                  <a:pt x="1200913" y="-30593"/>
                  <a:pt x="1526075" y="10799"/>
                  <a:pt x="1669869" y="0"/>
                </a:cubicBezTo>
                <a:cubicBezTo>
                  <a:pt x="1813663" y="-10799"/>
                  <a:pt x="2008660" y="73468"/>
                  <a:pt x="2292532" y="0"/>
                </a:cubicBezTo>
                <a:cubicBezTo>
                  <a:pt x="2576404" y="-73468"/>
                  <a:pt x="2612292" y="18163"/>
                  <a:pt x="2830286" y="0"/>
                </a:cubicBezTo>
                <a:cubicBezTo>
                  <a:pt x="2863232" y="115707"/>
                  <a:pt x="2799028" y="291779"/>
                  <a:pt x="2830286" y="370115"/>
                </a:cubicBezTo>
                <a:cubicBezTo>
                  <a:pt x="2861544" y="448451"/>
                  <a:pt x="2803854" y="615423"/>
                  <a:pt x="2830286" y="740229"/>
                </a:cubicBezTo>
                <a:cubicBezTo>
                  <a:pt x="2706200" y="751624"/>
                  <a:pt x="2501177" y="715055"/>
                  <a:pt x="2292532" y="740229"/>
                </a:cubicBezTo>
                <a:cubicBezTo>
                  <a:pt x="2083887" y="765403"/>
                  <a:pt x="1866239" y="699132"/>
                  <a:pt x="1698172" y="740229"/>
                </a:cubicBezTo>
                <a:cubicBezTo>
                  <a:pt x="1530105" y="781326"/>
                  <a:pt x="1333333" y="700552"/>
                  <a:pt x="1160417" y="740229"/>
                </a:cubicBezTo>
                <a:cubicBezTo>
                  <a:pt x="987501" y="779906"/>
                  <a:pt x="693672" y="709748"/>
                  <a:pt x="566057" y="740229"/>
                </a:cubicBezTo>
                <a:cubicBezTo>
                  <a:pt x="438442" y="770710"/>
                  <a:pt x="167432" y="730731"/>
                  <a:pt x="0" y="740229"/>
                </a:cubicBezTo>
                <a:cubicBezTo>
                  <a:pt x="-17921" y="624526"/>
                  <a:pt x="30537" y="477900"/>
                  <a:pt x="0" y="392321"/>
                </a:cubicBezTo>
                <a:cubicBezTo>
                  <a:pt x="-30537" y="306742"/>
                  <a:pt x="34150" y="128608"/>
                  <a:pt x="0" y="0"/>
                </a:cubicBezTo>
                <a:close/>
              </a:path>
            </a:pathLst>
          </a:custGeom>
          <a:ln w="38100">
            <a:extLst>
              <a:ext uri="{C807C97D-BFC1-408E-A445-0C87EB9F89A2}">
                <ask:lineSketchStyleProps xmlns:ask="http://schemas.microsoft.com/office/drawing/2018/sketchyshapes" sd="3542955891">
                  <a:prstGeom prst="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chemeClr val="accent6">
                    <a:lumMod val="50000"/>
                  </a:schemeClr>
                </a:solidFill>
                <a:latin typeface="Arial" panose="020B0604020202020204" pitchFamily="34" charset="0"/>
                <a:cs typeface="Arial" panose="020B0604020202020204" pitchFamily="34" charset="0"/>
              </a:rPr>
              <a:t>LƯU Ý</a:t>
            </a:r>
          </a:p>
        </p:txBody>
      </p:sp>
      <p:sp>
        <p:nvSpPr>
          <p:cNvPr id="6" name="TextBox 5">
            <a:extLst>
              <a:ext uri="{FF2B5EF4-FFF2-40B4-BE49-F238E27FC236}">
                <a16:creationId xmlns:a16="http://schemas.microsoft.com/office/drawing/2014/main" id="{97DB213D-BA85-4971-14C4-F06FD90244D3}"/>
              </a:ext>
            </a:extLst>
          </p:cNvPr>
          <p:cNvSpPr txBox="1"/>
          <p:nvPr/>
        </p:nvSpPr>
        <p:spPr>
          <a:xfrm>
            <a:off x="1146626" y="1652403"/>
            <a:ext cx="10145487" cy="2031325"/>
          </a:xfrm>
          <a:custGeom>
            <a:avLst/>
            <a:gdLst>
              <a:gd name="connsiteX0" fmla="*/ 0 w 10145487"/>
              <a:gd name="connsiteY0" fmla="*/ 0 h 2031325"/>
              <a:gd name="connsiteX1" fmla="*/ 879276 w 10145487"/>
              <a:gd name="connsiteY1" fmla="*/ 0 h 2031325"/>
              <a:gd name="connsiteX2" fmla="*/ 1352732 w 10145487"/>
              <a:gd name="connsiteY2" fmla="*/ 0 h 2031325"/>
              <a:gd name="connsiteX3" fmla="*/ 2029097 w 10145487"/>
              <a:gd name="connsiteY3" fmla="*/ 0 h 2031325"/>
              <a:gd name="connsiteX4" fmla="*/ 2806918 w 10145487"/>
              <a:gd name="connsiteY4" fmla="*/ 0 h 2031325"/>
              <a:gd name="connsiteX5" fmla="*/ 3483284 w 10145487"/>
              <a:gd name="connsiteY5" fmla="*/ 0 h 2031325"/>
              <a:gd name="connsiteX6" fmla="*/ 3956740 w 10145487"/>
              <a:gd name="connsiteY6" fmla="*/ 0 h 2031325"/>
              <a:gd name="connsiteX7" fmla="*/ 4836015 w 10145487"/>
              <a:gd name="connsiteY7" fmla="*/ 0 h 2031325"/>
              <a:gd name="connsiteX8" fmla="*/ 5208017 w 10145487"/>
              <a:gd name="connsiteY8" fmla="*/ 0 h 2031325"/>
              <a:gd name="connsiteX9" fmla="*/ 5782928 w 10145487"/>
              <a:gd name="connsiteY9" fmla="*/ 0 h 2031325"/>
              <a:gd name="connsiteX10" fmla="*/ 6256384 w 10145487"/>
              <a:gd name="connsiteY10" fmla="*/ 0 h 2031325"/>
              <a:gd name="connsiteX11" fmla="*/ 6628385 w 10145487"/>
              <a:gd name="connsiteY11" fmla="*/ 0 h 2031325"/>
              <a:gd name="connsiteX12" fmla="*/ 7101841 w 10145487"/>
              <a:gd name="connsiteY12" fmla="*/ 0 h 2031325"/>
              <a:gd name="connsiteX13" fmla="*/ 7676752 w 10145487"/>
              <a:gd name="connsiteY13" fmla="*/ 0 h 2031325"/>
              <a:gd name="connsiteX14" fmla="*/ 8353118 w 10145487"/>
              <a:gd name="connsiteY14" fmla="*/ 0 h 2031325"/>
              <a:gd name="connsiteX15" fmla="*/ 8725119 w 10145487"/>
              <a:gd name="connsiteY15" fmla="*/ 0 h 2031325"/>
              <a:gd name="connsiteX16" fmla="*/ 9097120 w 10145487"/>
              <a:gd name="connsiteY16" fmla="*/ 0 h 2031325"/>
              <a:gd name="connsiteX17" fmla="*/ 9469121 w 10145487"/>
              <a:gd name="connsiteY17" fmla="*/ 0 h 2031325"/>
              <a:gd name="connsiteX18" fmla="*/ 10145487 w 10145487"/>
              <a:gd name="connsiteY18" fmla="*/ 0 h 2031325"/>
              <a:gd name="connsiteX19" fmla="*/ 10145487 w 10145487"/>
              <a:gd name="connsiteY19" fmla="*/ 636482 h 2031325"/>
              <a:gd name="connsiteX20" fmla="*/ 10145487 w 10145487"/>
              <a:gd name="connsiteY20" fmla="*/ 1293277 h 2031325"/>
              <a:gd name="connsiteX21" fmla="*/ 10145487 w 10145487"/>
              <a:gd name="connsiteY21" fmla="*/ 2031325 h 2031325"/>
              <a:gd name="connsiteX22" fmla="*/ 9367666 w 10145487"/>
              <a:gd name="connsiteY22" fmla="*/ 2031325 h 2031325"/>
              <a:gd name="connsiteX23" fmla="*/ 8894210 w 10145487"/>
              <a:gd name="connsiteY23" fmla="*/ 2031325 h 2031325"/>
              <a:gd name="connsiteX24" fmla="*/ 8217844 w 10145487"/>
              <a:gd name="connsiteY24" fmla="*/ 2031325 h 2031325"/>
              <a:gd name="connsiteX25" fmla="*/ 7642934 w 10145487"/>
              <a:gd name="connsiteY25" fmla="*/ 2031325 h 2031325"/>
              <a:gd name="connsiteX26" fmla="*/ 6966568 w 10145487"/>
              <a:gd name="connsiteY26" fmla="*/ 2031325 h 2031325"/>
              <a:gd name="connsiteX27" fmla="*/ 6188747 w 10145487"/>
              <a:gd name="connsiteY27" fmla="*/ 2031325 h 2031325"/>
              <a:gd name="connsiteX28" fmla="*/ 5410926 w 10145487"/>
              <a:gd name="connsiteY28" fmla="*/ 2031325 h 2031325"/>
              <a:gd name="connsiteX29" fmla="*/ 4633106 w 10145487"/>
              <a:gd name="connsiteY29" fmla="*/ 2031325 h 2031325"/>
              <a:gd name="connsiteX30" fmla="*/ 4058195 w 10145487"/>
              <a:gd name="connsiteY30" fmla="*/ 2031325 h 2031325"/>
              <a:gd name="connsiteX31" fmla="*/ 3483284 w 10145487"/>
              <a:gd name="connsiteY31" fmla="*/ 2031325 h 2031325"/>
              <a:gd name="connsiteX32" fmla="*/ 2705463 w 10145487"/>
              <a:gd name="connsiteY32" fmla="*/ 2031325 h 2031325"/>
              <a:gd name="connsiteX33" fmla="*/ 2232007 w 10145487"/>
              <a:gd name="connsiteY33" fmla="*/ 2031325 h 2031325"/>
              <a:gd name="connsiteX34" fmla="*/ 1352732 w 10145487"/>
              <a:gd name="connsiteY34" fmla="*/ 2031325 h 2031325"/>
              <a:gd name="connsiteX35" fmla="*/ 676366 w 10145487"/>
              <a:gd name="connsiteY35" fmla="*/ 2031325 h 2031325"/>
              <a:gd name="connsiteX36" fmla="*/ 0 w 10145487"/>
              <a:gd name="connsiteY36" fmla="*/ 2031325 h 2031325"/>
              <a:gd name="connsiteX37" fmla="*/ 0 w 10145487"/>
              <a:gd name="connsiteY37" fmla="*/ 1415156 h 2031325"/>
              <a:gd name="connsiteX38" fmla="*/ 0 w 10145487"/>
              <a:gd name="connsiteY38" fmla="*/ 758361 h 2031325"/>
              <a:gd name="connsiteX39" fmla="*/ 0 w 10145487"/>
              <a:gd name="connsiteY39" fmla="*/ 0 h 203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145487" h="2031325" extrusionOk="0">
                <a:moveTo>
                  <a:pt x="0" y="0"/>
                </a:moveTo>
                <a:cubicBezTo>
                  <a:pt x="354970" y="-22352"/>
                  <a:pt x="482670" y="-29029"/>
                  <a:pt x="879276" y="0"/>
                </a:cubicBezTo>
                <a:cubicBezTo>
                  <a:pt x="1275882" y="29029"/>
                  <a:pt x="1207654" y="22715"/>
                  <a:pt x="1352732" y="0"/>
                </a:cubicBezTo>
                <a:cubicBezTo>
                  <a:pt x="1497810" y="-22715"/>
                  <a:pt x="1802652" y="22488"/>
                  <a:pt x="2029097" y="0"/>
                </a:cubicBezTo>
                <a:cubicBezTo>
                  <a:pt x="2255542" y="-22488"/>
                  <a:pt x="2636988" y="18378"/>
                  <a:pt x="2806918" y="0"/>
                </a:cubicBezTo>
                <a:cubicBezTo>
                  <a:pt x="2976849" y="-18378"/>
                  <a:pt x="3155822" y="933"/>
                  <a:pt x="3483284" y="0"/>
                </a:cubicBezTo>
                <a:cubicBezTo>
                  <a:pt x="3810746" y="-933"/>
                  <a:pt x="3861322" y="-8070"/>
                  <a:pt x="3956740" y="0"/>
                </a:cubicBezTo>
                <a:cubicBezTo>
                  <a:pt x="4052158" y="8070"/>
                  <a:pt x="4496345" y="22090"/>
                  <a:pt x="4836015" y="0"/>
                </a:cubicBezTo>
                <a:cubicBezTo>
                  <a:pt x="5175686" y="-22090"/>
                  <a:pt x="5120431" y="12118"/>
                  <a:pt x="5208017" y="0"/>
                </a:cubicBezTo>
                <a:cubicBezTo>
                  <a:pt x="5295603" y="-12118"/>
                  <a:pt x="5643989" y="21347"/>
                  <a:pt x="5782928" y="0"/>
                </a:cubicBezTo>
                <a:cubicBezTo>
                  <a:pt x="5921867" y="-21347"/>
                  <a:pt x="6030729" y="12486"/>
                  <a:pt x="6256384" y="0"/>
                </a:cubicBezTo>
                <a:cubicBezTo>
                  <a:pt x="6482039" y="-12486"/>
                  <a:pt x="6517432" y="-771"/>
                  <a:pt x="6628385" y="0"/>
                </a:cubicBezTo>
                <a:cubicBezTo>
                  <a:pt x="6739338" y="771"/>
                  <a:pt x="6982642" y="1155"/>
                  <a:pt x="7101841" y="0"/>
                </a:cubicBezTo>
                <a:cubicBezTo>
                  <a:pt x="7221040" y="-1155"/>
                  <a:pt x="7543947" y="10545"/>
                  <a:pt x="7676752" y="0"/>
                </a:cubicBezTo>
                <a:cubicBezTo>
                  <a:pt x="7809557" y="-10545"/>
                  <a:pt x="8127102" y="20264"/>
                  <a:pt x="8353118" y="0"/>
                </a:cubicBezTo>
                <a:cubicBezTo>
                  <a:pt x="8579134" y="-20264"/>
                  <a:pt x="8591566" y="2717"/>
                  <a:pt x="8725119" y="0"/>
                </a:cubicBezTo>
                <a:cubicBezTo>
                  <a:pt x="8858672" y="-2717"/>
                  <a:pt x="9009267" y="10150"/>
                  <a:pt x="9097120" y="0"/>
                </a:cubicBezTo>
                <a:cubicBezTo>
                  <a:pt x="9184973" y="-10150"/>
                  <a:pt x="9312485" y="6634"/>
                  <a:pt x="9469121" y="0"/>
                </a:cubicBezTo>
                <a:cubicBezTo>
                  <a:pt x="9625757" y="-6634"/>
                  <a:pt x="9811296" y="11469"/>
                  <a:pt x="10145487" y="0"/>
                </a:cubicBezTo>
                <a:cubicBezTo>
                  <a:pt x="10130053" y="259644"/>
                  <a:pt x="10127250" y="476126"/>
                  <a:pt x="10145487" y="636482"/>
                </a:cubicBezTo>
                <a:cubicBezTo>
                  <a:pt x="10163724" y="796838"/>
                  <a:pt x="10124818" y="1033173"/>
                  <a:pt x="10145487" y="1293277"/>
                </a:cubicBezTo>
                <a:cubicBezTo>
                  <a:pt x="10166156" y="1553382"/>
                  <a:pt x="10109791" y="1745480"/>
                  <a:pt x="10145487" y="2031325"/>
                </a:cubicBezTo>
                <a:cubicBezTo>
                  <a:pt x="9961930" y="2062337"/>
                  <a:pt x="9535613" y="2061495"/>
                  <a:pt x="9367666" y="2031325"/>
                </a:cubicBezTo>
                <a:cubicBezTo>
                  <a:pt x="9199719" y="2001155"/>
                  <a:pt x="9101146" y="2018382"/>
                  <a:pt x="8894210" y="2031325"/>
                </a:cubicBezTo>
                <a:cubicBezTo>
                  <a:pt x="8687274" y="2044268"/>
                  <a:pt x="8439729" y="2001694"/>
                  <a:pt x="8217844" y="2031325"/>
                </a:cubicBezTo>
                <a:cubicBezTo>
                  <a:pt x="7995959" y="2060956"/>
                  <a:pt x="7837619" y="2016222"/>
                  <a:pt x="7642934" y="2031325"/>
                </a:cubicBezTo>
                <a:cubicBezTo>
                  <a:pt x="7448249" y="2046429"/>
                  <a:pt x="7182753" y="2054451"/>
                  <a:pt x="6966568" y="2031325"/>
                </a:cubicBezTo>
                <a:cubicBezTo>
                  <a:pt x="6750383" y="2008199"/>
                  <a:pt x="6518357" y="2045799"/>
                  <a:pt x="6188747" y="2031325"/>
                </a:cubicBezTo>
                <a:cubicBezTo>
                  <a:pt x="5859137" y="2016851"/>
                  <a:pt x="5647361" y="2049238"/>
                  <a:pt x="5410926" y="2031325"/>
                </a:cubicBezTo>
                <a:cubicBezTo>
                  <a:pt x="5174491" y="2013412"/>
                  <a:pt x="4805423" y="1996981"/>
                  <a:pt x="4633106" y="2031325"/>
                </a:cubicBezTo>
                <a:cubicBezTo>
                  <a:pt x="4460789" y="2065669"/>
                  <a:pt x="4307146" y="2014269"/>
                  <a:pt x="4058195" y="2031325"/>
                </a:cubicBezTo>
                <a:cubicBezTo>
                  <a:pt x="3809244" y="2048381"/>
                  <a:pt x="3663472" y="2016561"/>
                  <a:pt x="3483284" y="2031325"/>
                </a:cubicBezTo>
                <a:cubicBezTo>
                  <a:pt x="3303096" y="2046089"/>
                  <a:pt x="3065610" y="2069382"/>
                  <a:pt x="2705463" y="2031325"/>
                </a:cubicBezTo>
                <a:cubicBezTo>
                  <a:pt x="2345316" y="1993268"/>
                  <a:pt x="2373064" y="2031862"/>
                  <a:pt x="2232007" y="2031325"/>
                </a:cubicBezTo>
                <a:cubicBezTo>
                  <a:pt x="2090950" y="2030788"/>
                  <a:pt x="1642652" y="2046834"/>
                  <a:pt x="1352732" y="2031325"/>
                </a:cubicBezTo>
                <a:cubicBezTo>
                  <a:pt x="1062812" y="2015816"/>
                  <a:pt x="948504" y="2033502"/>
                  <a:pt x="676366" y="2031325"/>
                </a:cubicBezTo>
                <a:cubicBezTo>
                  <a:pt x="404228" y="2029148"/>
                  <a:pt x="149106" y="2054667"/>
                  <a:pt x="0" y="2031325"/>
                </a:cubicBezTo>
                <a:cubicBezTo>
                  <a:pt x="15264" y="1804317"/>
                  <a:pt x="-13380" y="1633198"/>
                  <a:pt x="0" y="1415156"/>
                </a:cubicBezTo>
                <a:cubicBezTo>
                  <a:pt x="13380" y="1197114"/>
                  <a:pt x="22619" y="1061855"/>
                  <a:pt x="0" y="758361"/>
                </a:cubicBezTo>
                <a:cubicBezTo>
                  <a:pt x="-22619" y="454868"/>
                  <a:pt x="8878" y="179902"/>
                  <a:pt x="0" y="0"/>
                </a:cubicBezTo>
                <a:close/>
              </a:path>
            </a:pathLst>
          </a:custGeom>
          <a:noFill/>
          <a:ln>
            <a:solidFill>
              <a:schemeClr val="tx1"/>
            </a:solidFill>
            <a:extLst>
              <a:ext uri="{C807C97D-BFC1-408E-A445-0C87EB9F89A2}">
                <ask:lineSketchStyleProps xmlns:ask="http://schemas.microsoft.com/office/drawing/2018/sketchyshapes" sd="1801954910">
                  <a:prstGeom prst="rect">
                    <a:avLst/>
                  </a:prstGeom>
                  <ask:type>
                    <ask:lineSketchFreehand/>
                  </ask:type>
                </ask:lineSketchStyleProps>
              </a:ext>
            </a:extLst>
          </a:ln>
        </p:spPr>
        <p:txBody>
          <a:bodyPr wrap="square">
            <a:spAutoFit/>
          </a:bodyPr>
          <a:lstStyle/>
          <a:p>
            <a:pPr marL="0" indent="0" algn="just">
              <a:lnSpc>
                <a:spcPct val="90000"/>
              </a:lnSpc>
              <a:buFont typeface="Arial" panose="020B0604020202020204" pitchFamily="34" charset="0"/>
              <a:buNone/>
            </a:pPr>
            <a:r>
              <a:rPr lang="en-US" altLang="en-US" sz="2400" b="1" dirty="0">
                <a:solidFill>
                  <a:srgbClr val="0033CC"/>
                </a:solidFill>
                <a:latin typeface="Arial" panose="020B0604020202020204" pitchFamily="34" charset="0"/>
                <a:cs typeface="Arial" panose="020B0604020202020204" pitchFamily="34" charset="0"/>
              </a:rPr>
              <a:t>1. </a:t>
            </a:r>
            <a:r>
              <a:rPr lang="vi-VN" altLang="en-US" sz="2400" dirty="0">
                <a:solidFill>
                  <a:srgbClr val="0033CC"/>
                </a:solidFill>
                <a:latin typeface="Arial" panose="020B0604020202020204" pitchFamily="34" charset="0"/>
                <a:cs typeface="Arial" panose="020B0604020202020204" pitchFamily="34" charset="0"/>
              </a:rPr>
              <a:t>Căn cứ thẩm định Tờ khai phí là: Số liệu kê khai của người nộp phí; kết quả đo đạc của cơ quan quản lý nhà nước về môi trường; kết quả kiểm tra, thanh tra gần nhất. </a:t>
            </a:r>
            <a:r>
              <a:rPr lang="vi-VN" altLang="en-US" sz="2400" b="1" dirty="0">
                <a:solidFill>
                  <a:srgbClr val="0033CC"/>
                </a:solidFill>
                <a:latin typeface="Arial" panose="020B0604020202020204" pitchFamily="34" charset="0"/>
                <a:cs typeface="Arial" panose="020B0604020202020204" pitchFamily="34" charset="0"/>
              </a:rPr>
              <a:t>Trường hợp có nhiều số liệu </a:t>
            </a:r>
            <a:r>
              <a:rPr lang="vi-VN" altLang="en-US" sz="2400" dirty="0">
                <a:solidFill>
                  <a:srgbClr val="0033CC"/>
                </a:solidFill>
                <a:latin typeface="Arial" panose="020B0604020202020204" pitchFamily="34" charset="0"/>
                <a:cs typeface="Arial" panose="020B0604020202020204" pitchFamily="34" charset="0"/>
              </a:rPr>
              <a:t>thì </a:t>
            </a:r>
            <a:r>
              <a:rPr lang="vi-VN" altLang="en-US" sz="2400" b="1" dirty="0">
                <a:solidFill>
                  <a:srgbClr val="0033CC"/>
                </a:solidFill>
                <a:latin typeface="Arial" panose="020B0604020202020204" pitchFamily="34" charset="0"/>
                <a:cs typeface="Arial" panose="020B0604020202020204" pitchFamily="34" charset="0"/>
              </a:rPr>
              <a:t>sử dụng kết quả quan trắc gần nhất của cơ quan quản lý nhà nước về môi trường trong kỳ nộp phí.</a:t>
            </a:r>
          </a:p>
          <a:p>
            <a:pPr marL="0" indent="0" algn="just">
              <a:lnSpc>
                <a:spcPct val="90000"/>
              </a:lnSpc>
              <a:buFont typeface="Arial" panose="020B0604020202020204" pitchFamily="34" charset="0"/>
              <a:buNone/>
            </a:pPr>
            <a:endParaRPr lang="en-US" altLang="en-US" sz="20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E5DFFD45-FE8D-89C6-FBFA-4C16CC1B3FAA}"/>
              </a:ext>
            </a:extLst>
          </p:cNvPr>
          <p:cNvSpPr txBox="1"/>
          <p:nvPr/>
        </p:nvSpPr>
        <p:spPr>
          <a:xfrm>
            <a:off x="1146626" y="4017830"/>
            <a:ext cx="10290631" cy="2308324"/>
          </a:xfrm>
          <a:custGeom>
            <a:avLst/>
            <a:gdLst>
              <a:gd name="connsiteX0" fmla="*/ 0 w 10290631"/>
              <a:gd name="connsiteY0" fmla="*/ 0 h 2308324"/>
              <a:gd name="connsiteX1" fmla="*/ 480229 w 10290631"/>
              <a:gd name="connsiteY1" fmla="*/ 0 h 2308324"/>
              <a:gd name="connsiteX2" fmla="*/ 1372084 w 10290631"/>
              <a:gd name="connsiteY2" fmla="*/ 0 h 2308324"/>
              <a:gd name="connsiteX3" fmla="*/ 2161033 w 10290631"/>
              <a:gd name="connsiteY3" fmla="*/ 0 h 2308324"/>
              <a:gd name="connsiteX4" fmla="*/ 2847075 w 10290631"/>
              <a:gd name="connsiteY4" fmla="*/ 0 h 2308324"/>
              <a:gd name="connsiteX5" fmla="*/ 3224398 w 10290631"/>
              <a:gd name="connsiteY5" fmla="*/ 0 h 2308324"/>
              <a:gd name="connsiteX6" fmla="*/ 4013346 w 10290631"/>
              <a:gd name="connsiteY6" fmla="*/ 0 h 2308324"/>
              <a:gd name="connsiteX7" fmla="*/ 4905201 w 10290631"/>
              <a:gd name="connsiteY7" fmla="*/ 0 h 2308324"/>
              <a:gd name="connsiteX8" fmla="*/ 5488337 w 10290631"/>
              <a:gd name="connsiteY8" fmla="*/ 0 h 2308324"/>
              <a:gd name="connsiteX9" fmla="*/ 6277285 w 10290631"/>
              <a:gd name="connsiteY9" fmla="*/ 0 h 2308324"/>
              <a:gd name="connsiteX10" fmla="*/ 6963327 w 10290631"/>
              <a:gd name="connsiteY10" fmla="*/ 0 h 2308324"/>
              <a:gd name="connsiteX11" fmla="*/ 7443556 w 10290631"/>
              <a:gd name="connsiteY11" fmla="*/ 0 h 2308324"/>
              <a:gd name="connsiteX12" fmla="*/ 7923786 w 10290631"/>
              <a:gd name="connsiteY12" fmla="*/ 0 h 2308324"/>
              <a:gd name="connsiteX13" fmla="*/ 8404015 w 10290631"/>
              <a:gd name="connsiteY13" fmla="*/ 0 h 2308324"/>
              <a:gd name="connsiteX14" fmla="*/ 9295870 w 10290631"/>
              <a:gd name="connsiteY14" fmla="*/ 0 h 2308324"/>
              <a:gd name="connsiteX15" fmla="*/ 10290631 w 10290631"/>
              <a:gd name="connsiteY15" fmla="*/ 0 h 2308324"/>
              <a:gd name="connsiteX16" fmla="*/ 10290631 w 10290631"/>
              <a:gd name="connsiteY16" fmla="*/ 600164 h 2308324"/>
              <a:gd name="connsiteX17" fmla="*/ 10290631 w 10290631"/>
              <a:gd name="connsiteY17" fmla="*/ 1107996 h 2308324"/>
              <a:gd name="connsiteX18" fmla="*/ 10290631 w 10290631"/>
              <a:gd name="connsiteY18" fmla="*/ 1731243 h 2308324"/>
              <a:gd name="connsiteX19" fmla="*/ 10290631 w 10290631"/>
              <a:gd name="connsiteY19" fmla="*/ 2308324 h 2308324"/>
              <a:gd name="connsiteX20" fmla="*/ 9604589 w 10290631"/>
              <a:gd name="connsiteY20" fmla="*/ 2308324 h 2308324"/>
              <a:gd name="connsiteX21" fmla="*/ 8815641 w 10290631"/>
              <a:gd name="connsiteY21" fmla="*/ 2308324 h 2308324"/>
              <a:gd name="connsiteX22" fmla="*/ 8335411 w 10290631"/>
              <a:gd name="connsiteY22" fmla="*/ 2308324 h 2308324"/>
              <a:gd name="connsiteX23" fmla="*/ 7752275 w 10290631"/>
              <a:gd name="connsiteY23" fmla="*/ 2308324 h 2308324"/>
              <a:gd name="connsiteX24" fmla="*/ 7066233 w 10290631"/>
              <a:gd name="connsiteY24" fmla="*/ 2308324 h 2308324"/>
              <a:gd name="connsiteX25" fmla="*/ 6380191 w 10290631"/>
              <a:gd name="connsiteY25" fmla="*/ 2308324 h 2308324"/>
              <a:gd name="connsiteX26" fmla="*/ 5797055 w 10290631"/>
              <a:gd name="connsiteY26" fmla="*/ 2308324 h 2308324"/>
              <a:gd name="connsiteX27" fmla="*/ 5419732 w 10290631"/>
              <a:gd name="connsiteY27" fmla="*/ 2308324 h 2308324"/>
              <a:gd name="connsiteX28" fmla="*/ 4836597 w 10290631"/>
              <a:gd name="connsiteY28" fmla="*/ 2308324 h 2308324"/>
              <a:gd name="connsiteX29" fmla="*/ 4150555 w 10290631"/>
              <a:gd name="connsiteY29" fmla="*/ 2308324 h 2308324"/>
              <a:gd name="connsiteX30" fmla="*/ 3258700 w 10290631"/>
              <a:gd name="connsiteY30" fmla="*/ 2308324 h 2308324"/>
              <a:gd name="connsiteX31" fmla="*/ 2572658 w 10290631"/>
              <a:gd name="connsiteY31" fmla="*/ 2308324 h 2308324"/>
              <a:gd name="connsiteX32" fmla="*/ 1783709 w 10290631"/>
              <a:gd name="connsiteY32" fmla="*/ 2308324 h 2308324"/>
              <a:gd name="connsiteX33" fmla="*/ 891855 w 10290631"/>
              <a:gd name="connsiteY33" fmla="*/ 2308324 h 2308324"/>
              <a:gd name="connsiteX34" fmla="*/ 0 w 10290631"/>
              <a:gd name="connsiteY34" fmla="*/ 2308324 h 2308324"/>
              <a:gd name="connsiteX35" fmla="*/ 0 w 10290631"/>
              <a:gd name="connsiteY35" fmla="*/ 1754326 h 2308324"/>
              <a:gd name="connsiteX36" fmla="*/ 0 w 10290631"/>
              <a:gd name="connsiteY36" fmla="*/ 1200328 h 2308324"/>
              <a:gd name="connsiteX37" fmla="*/ 0 w 10290631"/>
              <a:gd name="connsiteY37" fmla="*/ 600164 h 2308324"/>
              <a:gd name="connsiteX38" fmla="*/ 0 w 10290631"/>
              <a:gd name="connsiteY38" fmla="*/ 0 h 230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290631" h="2308324" extrusionOk="0">
                <a:moveTo>
                  <a:pt x="0" y="0"/>
                </a:moveTo>
                <a:cubicBezTo>
                  <a:pt x="221993" y="-16688"/>
                  <a:pt x="343293" y="17758"/>
                  <a:pt x="480229" y="0"/>
                </a:cubicBezTo>
                <a:cubicBezTo>
                  <a:pt x="617165" y="-17758"/>
                  <a:pt x="1015688" y="-12305"/>
                  <a:pt x="1372084" y="0"/>
                </a:cubicBezTo>
                <a:cubicBezTo>
                  <a:pt x="1728480" y="12305"/>
                  <a:pt x="1922895" y="-3258"/>
                  <a:pt x="2161033" y="0"/>
                </a:cubicBezTo>
                <a:cubicBezTo>
                  <a:pt x="2399171" y="3258"/>
                  <a:pt x="2557187" y="-34042"/>
                  <a:pt x="2847075" y="0"/>
                </a:cubicBezTo>
                <a:cubicBezTo>
                  <a:pt x="3136963" y="34042"/>
                  <a:pt x="3128843" y="-9080"/>
                  <a:pt x="3224398" y="0"/>
                </a:cubicBezTo>
                <a:cubicBezTo>
                  <a:pt x="3319953" y="9080"/>
                  <a:pt x="3636839" y="11253"/>
                  <a:pt x="4013346" y="0"/>
                </a:cubicBezTo>
                <a:cubicBezTo>
                  <a:pt x="4389853" y="-11253"/>
                  <a:pt x="4566950" y="24938"/>
                  <a:pt x="4905201" y="0"/>
                </a:cubicBezTo>
                <a:cubicBezTo>
                  <a:pt x="5243452" y="-24938"/>
                  <a:pt x="5343068" y="-21331"/>
                  <a:pt x="5488337" y="0"/>
                </a:cubicBezTo>
                <a:cubicBezTo>
                  <a:pt x="5633606" y="21331"/>
                  <a:pt x="6066552" y="-29467"/>
                  <a:pt x="6277285" y="0"/>
                </a:cubicBezTo>
                <a:cubicBezTo>
                  <a:pt x="6488018" y="29467"/>
                  <a:pt x="6822790" y="31265"/>
                  <a:pt x="6963327" y="0"/>
                </a:cubicBezTo>
                <a:cubicBezTo>
                  <a:pt x="7103864" y="-31265"/>
                  <a:pt x="7268631" y="19365"/>
                  <a:pt x="7443556" y="0"/>
                </a:cubicBezTo>
                <a:cubicBezTo>
                  <a:pt x="7618481" y="-19365"/>
                  <a:pt x="7732529" y="1240"/>
                  <a:pt x="7923786" y="0"/>
                </a:cubicBezTo>
                <a:cubicBezTo>
                  <a:pt x="8115043" y="-1240"/>
                  <a:pt x="8268183" y="-2189"/>
                  <a:pt x="8404015" y="0"/>
                </a:cubicBezTo>
                <a:cubicBezTo>
                  <a:pt x="8539847" y="2189"/>
                  <a:pt x="8988247" y="40640"/>
                  <a:pt x="9295870" y="0"/>
                </a:cubicBezTo>
                <a:cubicBezTo>
                  <a:pt x="9603493" y="-40640"/>
                  <a:pt x="9800006" y="-12572"/>
                  <a:pt x="10290631" y="0"/>
                </a:cubicBezTo>
                <a:cubicBezTo>
                  <a:pt x="10266079" y="238147"/>
                  <a:pt x="10307350" y="354214"/>
                  <a:pt x="10290631" y="600164"/>
                </a:cubicBezTo>
                <a:cubicBezTo>
                  <a:pt x="10273912" y="846114"/>
                  <a:pt x="10282300" y="933654"/>
                  <a:pt x="10290631" y="1107996"/>
                </a:cubicBezTo>
                <a:cubicBezTo>
                  <a:pt x="10298962" y="1282338"/>
                  <a:pt x="10297021" y="1522339"/>
                  <a:pt x="10290631" y="1731243"/>
                </a:cubicBezTo>
                <a:cubicBezTo>
                  <a:pt x="10284241" y="1940147"/>
                  <a:pt x="10309423" y="2039614"/>
                  <a:pt x="10290631" y="2308324"/>
                </a:cubicBezTo>
                <a:cubicBezTo>
                  <a:pt x="10020614" y="2303762"/>
                  <a:pt x="9826374" y="2304287"/>
                  <a:pt x="9604589" y="2308324"/>
                </a:cubicBezTo>
                <a:cubicBezTo>
                  <a:pt x="9382804" y="2312361"/>
                  <a:pt x="8987845" y="2288279"/>
                  <a:pt x="8815641" y="2308324"/>
                </a:cubicBezTo>
                <a:cubicBezTo>
                  <a:pt x="8643437" y="2328369"/>
                  <a:pt x="8480767" y="2313644"/>
                  <a:pt x="8335411" y="2308324"/>
                </a:cubicBezTo>
                <a:cubicBezTo>
                  <a:pt x="8190055" y="2303005"/>
                  <a:pt x="7895870" y="2308517"/>
                  <a:pt x="7752275" y="2308324"/>
                </a:cubicBezTo>
                <a:cubicBezTo>
                  <a:pt x="7608680" y="2308131"/>
                  <a:pt x="7212348" y="2309494"/>
                  <a:pt x="7066233" y="2308324"/>
                </a:cubicBezTo>
                <a:cubicBezTo>
                  <a:pt x="6920118" y="2307154"/>
                  <a:pt x="6612952" y="2282213"/>
                  <a:pt x="6380191" y="2308324"/>
                </a:cubicBezTo>
                <a:cubicBezTo>
                  <a:pt x="6147430" y="2334435"/>
                  <a:pt x="6011125" y="2285872"/>
                  <a:pt x="5797055" y="2308324"/>
                </a:cubicBezTo>
                <a:cubicBezTo>
                  <a:pt x="5582985" y="2330776"/>
                  <a:pt x="5605726" y="2301522"/>
                  <a:pt x="5419732" y="2308324"/>
                </a:cubicBezTo>
                <a:cubicBezTo>
                  <a:pt x="5233738" y="2315126"/>
                  <a:pt x="5120244" y="2326741"/>
                  <a:pt x="4836597" y="2308324"/>
                </a:cubicBezTo>
                <a:cubicBezTo>
                  <a:pt x="4552950" y="2289907"/>
                  <a:pt x="4349027" y="2288796"/>
                  <a:pt x="4150555" y="2308324"/>
                </a:cubicBezTo>
                <a:cubicBezTo>
                  <a:pt x="3952083" y="2327852"/>
                  <a:pt x="3578792" y="2333894"/>
                  <a:pt x="3258700" y="2308324"/>
                </a:cubicBezTo>
                <a:cubicBezTo>
                  <a:pt x="2938608" y="2282754"/>
                  <a:pt x="2765887" y="2303210"/>
                  <a:pt x="2572658" y="2308324"/>
                </a:cubicBezTo>
                <a:cubicBezTo>
                  <a:pt x="2379429" y="2313438"/>
                  <a:pt x="1962783" y="2315251"/>
                  <a:pt x="1783709" y="2308324"/>
                </a:cubicBezTo>
                <a:cubicBezTo>
                  <a:pt x="1604635" y="2301397"/>
                  <a:pt x="1167206" y="2347711"/>
                  <a:pt x="891855" y="2308324"/>
                </a:cubicBezTo>
                <a:cubicBezTo>
                  <a:pt x="616504" y="2268937"/>
                  <a:pt x="286445" y="2348571"/>
                  <a:pt x="0" y="2308324"/>
                </a:cubicBezTo>
                <a:cubicBezTo>
                  <a:pt x="6035" y="2078253"/>
                  <a:pt x="22883" y="1976675"/>
                  <a:pt x="0" y="1754326"/>
                </a:cubicBezTo>
                <a:cubicBezTo>
                  <a:pt x="-22883" y="1531977"/>
                  <a:pt x="-2097" y="1443892"/>
                  <a:pt x="0" y="1200328"/>
                </a:cubicBezTo>
                <a:cubicBezTo>
                  <a:pt x="2097" y="956764"/>
                  <a:pt x="-6752" y="819836"/>
                  <a:pt x="0" y="600164"/>
                </a:cubicBezTo>
                <a:cubicBezTo>
                  <a:pt x="6752" y="380492"/>
                  <a:pt x="5793" y="241513"/>
                  <a:pt x="0" y="0"/>
                </a:cubicBezTo>
                <a:close/>
              </a:path>
            </a:pathLst>
          </a:custGeom>
          <a:noFill/>
          <a:ln>
            <a:solidFill>
              <a:schemeClr val="tx1"/>
            </a:solidFill>
            <a:extLst>
              <a:ext uri="{C807C97D-BFC1-408E-A445-0C87EB9F89A2}">
                <ask:lineSketchStyleProps xmlns:ask="http://schemas.microsoft.com/office/drawing/2018/sketchyshapes" sd="474057613">
                  <a:prstGeom prst="rect">
                    <a:avLst/>
                  </a:prstGeom>
                  <ask:type>
                    <ask:lineSketchFreehand/>
                  </ask:type>
                </ask:lineSketchStyleProps>
              </a:ext>
            </a:extLst>
          </a:ln>
        </p:spPr>
        <p:txBody>
          <a:bodyPr wrap="square">
            <a:spAutoFit/>
          </a:bodyPr>
          <a:lstStyle>
            <a:defPPr>
              <a:defRPr lang="en-US"/>
            </a:defPPr>
            <a:lvl1pPr indent="0" algn="just">
              <a:lnSpc>
                <a:spcPct val="90000"/>
              </a:lnSpc>
              <a:buFont typeface="Arial" panose="020B0604020202020204" pitchFamily="34" charset="0"/>
              <a:buNone/>
              <a:defRPr sz="2000" b="1">
                <a:latin typeface="Arial" panose="020B0604020202020204" pitchFamily="34" charset="0"/>
                <a:cs typeface="Arial" panose="020B0604020202020204" pitchFamily="34" charset="0"/>
              </a:defRPr>
            </a:lvl1pPr>
          </a:lstStyle>
          <a:p>
            <a:pPr>
              <a:lnSpc>
                <a:spcPct val="100000"/>
              </a:lnSpc>
            </a:pPr>
            <a:r>
              <a:rPr lang="en-US" altLang="en-US" sz="2400" dirty="0">
                <a:solidFill>
                  <a:srgbClr val="0033CC"/>
                </a:solidFill>
              </a:rPr>
              <a:t>2. </a:t>
            </a:r>
            <a:r>
              <a:rPr lang="vi-VN" altLang="en-US" sz="2400" b="0" dirty="0">
                <a:solidFill>
                  <a:srgbClr val="0033CC"/>
                </a:solidFill>
              </a:rPr>
              <a:t>Trường hợp </a:t>
            </a:r>
            <a:r>
              <a:rPr lang="vi-VN" altLang="en-US" sz="2400" b="0" dirty="0">
                <a:solidFill>
                  <a:srgbClr val="FF0000"/>
                </a:solidFill>
              </a:rPr>
              <a:t>số phí phải nộp </a:t>
            </a:r>
            <a:r>
              <a:rPr lang="vi-VN" altLang="en-US" sz="2400" b="0" u="sng" dirty="0">
                <a:solidFill>
                  <a:srgbClr val="FF0000"/>
                </a:solidFill>
              </a:rPr>
              <a:t>thấp hơn </a:t>
            </a:r>
            <a:r>
              <a:rPr lang="vi-VN" altLang="en-US" sz="2400" b="0" dirty="0">
                <a:solidFill>
                  <a:srgbClr val="FF0000"/>
                </a:solidFill>
              </a:rPr>
              <a:t>số phí đã kê khai</a:t>
            </a:r>
            <a:r>
              <a:rPr lang="en-US" altLang="en-US" sz="2400" b="0" dirty="0">
                <a:solidFill>
                  <a:srgbClr val="0033CC"/>
                </a:solidFill>
              </a:rPr>
              <a:t>, </a:t>
            </a:r>
            <a:r>
              <a:rPr lang="en-US" altLang="en-US" sz="2400" b="0" dirty="0" err="1">
                <a:solidFill>
                  <a:srgbClr val="0033CC"/>
                </a:solidFill>
              </a:rPr>
              <a:t>nộp</a:t>
            </a:r>
            <a:r>
              <a:rPr lang="en-US" altLang="en-US" sz="2400" b="0" dirty="0">
                <a:solidFill>
                  <a:srgbClr val="0033CC"/>
                </a:solidFill>
              </a:rPr>
              <a:t> </a:t>
            </a:r>
            <a:r>
              <a:rPr lang="en-US" altLang="en-US" sz="2400" dirty="0">
                <a:solidFill>
                  <a:srgbClr val="0033CC"/>
                </a:solidFill>
              </a:rPr>
              <a:t>(</a:t>
            </a:r>
            <a:r>
              <a:rPr lang="en-US" altLang="en-US" sz="2400" dirty="0" err="1">
                <a:solidFill>
                  <a:srgbClr val="0033CC"/>
                </a:solidFill>
              </a:rPr>
              <a:t>thẩm</a:t>
            </a:r>
            <a:r>
              <a:rPr lang="en-US" altLang="en-US" sz="2400" dirty="0">
                <a:solidFill>
                  <a:srgbClr val="0033CC"/>
                </a:solidFill>
              </a:rPr>
              <a:t> </a:t>
            </a:r>
            <a:r>
              <a:rPr lang="en-US" altLang="en-US" sz="2400" dirty="0" err="1">
                <a:solidFill>
                  <a:srgbClr val="0033CC"/>
                </a:solidFill>
              </a:rPr>
              <a:t>định</a:t>
            </a:r>
            <a:r>
              <a:rPr lang="en-US" altLang="en-US" sz="2400" dirty="0">
                <a:solidFill>
                  <a:srgbClr val="0033CC"/>
                </a:solidFill>
              </a:rPr>
              <a:t> &lt; </a:t>
            </a:r>
            <a:r>
              <a:rPr lang="en-US" altLang="en-US" sz="2400" dirty="0" err="1">
                <a:solidFill>
                  <a:srgbClr val="0033CC"/>
                </a:solidFill>
              </a:rPr>
              <a:t>kê</a:t>
            </a:r>
            <a:r>
              <a:rPr lang="en-US" altLang="en-US" sz="2400" dirty="0">
                <a:solidFill>
                  <a:srgbClr val="0033CC"/>
                </a:solidFill>
              </a:rPr>
              <a:t> </a:t>
            </a:r>
            <a:r>
              <a:rPr lang="en-US" altLang="en-US" sz="2400" dirty="0" err="1">
                <a:solidFill>
                  <a:srgbClr val="0033CC"/>
                </a:solidFill>
              </a:rPr>
              <a:t>khai</a:t>
            </a:r>
            <a:r>
              <a:rPr lang="en-US" altLang="en-US" sz="2400" dirty="0">
                <a:solidFill>
                  <a:srgbClr val="0033CC"/>
                </a:solidFill>
              </a:rPr>
              <a:t>)</a:t>
            </a:r>
          </a:p>
          <a:p>
            <a:pPr>
              <a:lnSpc>
                <a:spcPct val="100000"/>
              </a:lnSpc>
            </a:pPr>
            <a:r>
              <a:rPr lang="en-US" altLang="en-US" sz="2400" b="0" i="1" dirty="0">
                <a:solidFill>
                  <a:srgbClr val="0033CC"/>
                </a:solidFill>
                <a:sym typeface="Wingdings 3" panose="05040102010807070707" pitchFamily="18" charset="2"/>
              </a:rPr>
              <a:t>       </a:t>
            </a:r>
            <a:r>
              <a:rPr lang="en-US" altLang="en-US" sz="2400" b="0" i="1" dirty="0" err="1">
                <a:solidFill>
                  <a:srgbClr val="FF0000"/>
                </a:solidFill>
              </a:rPr>
              <a:t>Số</a:t>
            </a:r>
            <a:r>
              <a:rPr lang="en-US" altLang="en-US" sz="2400" b="0" i="1" dirty="0">
                <a:solidFill>
                  <a:srgbClr val="FF0000"/>
                </a:solidFill>
              </a:rPr>
              <a:t> </a:t>
            </a:r>
            <a:r>
              <a:rPr lang="en-US" altLang="en-US" sz="2400" b="0" i="1" dirty="0" err="1">
                <a:solidFill>
                  <a:srgbClr val="FF0000"/>
                </a:solidFill>
              </a:rPr>
              <a:t>phí</a:t>
            </a:r>
            <a:r>
              <a:rPr lang="en-US" altLang="en-US" sz="2400" b="0" i="1" dirty="0">
                <a:solidFill>
                  <a:srgbClr val="FF0000"/>
                </a:solidFill>
              </a:rPr>
              <a:t> </a:t>
            </a:r>
            <a:r>
              <a:rPr lang="en-US" altLang="en-US" sz="2400" b="0" i="1" dirty="0" err="1">
                <a:solidFill>
                  <a:srgbClr val="FF0000"/>
                </a:solidFill>
              </a:rPr>
              <a:t>nộp</a:t>
            </a:r>
            <a:r>
              <a:rPr lang="en-US" altLang="en-US" sz="2400" b="0" i="1" dirty="0">
                <a:solidFill>
                  <a:srgbClr val="FF0000"/>
                </a:solidFill>
              </a:rPr>
              <a:t> </a:t>
            </a:r>
            <a:r>
              <a:rPr lang="en-US" altLang="en-US" sz="2400" b="0" i="1" dirty="0" err="1">
                <a:solidFill>
                  <a:srgbClr val="FF0000"/>
                </a:solidFill>
              </a:rPr>
              <a:t>thừa</a:t>
            </a:r>
            <a:r>
              <a:rPr lang="en-US" altLang="en-US" sz="2400" b="0" i="1" dirty="0">
                <a:solidFill>
                  <a:srgbClr val="FF0000"/>
                </a:solidFill>
              </a:rPr>
              <a:t> </a:t>
            </a:r>
            <a:r>
              <a:rPr lang="en-US" altLang="en-US" sz="2400" b="0" i="1" dirty="0" err="1">
                <a:solidFill>
                  <a:srgbClr val="FF0000"/>
                </a:solidFill>
              </a:rPr>
              <a:t>được</a:t>
            </a:r>
            <a:r>
              <a:rPr lang="en-US" altLang="en-US" sz="2400" b="0" i="1" dirty="0">
                <a:solidFill>
                  <a:srgbClr val="FF0000"/>
                </a:solidFill>
              </a:rPr>
              <a:t> </a:t>
            </a:r>
            <a:r>
              <a:rPr lang="en-US" altLang="en-US" sz="2400" b="0" i="1" dirty="0" err="1">
                <a:solidFill>
                  <a:srgbClr val="FF0000"/>
                </a:solidFill>
              </a:rPr>
              <a:t>bù</a:t>
            </a:r>
            <a:r>
              <a:rPr lang="en-US" altLang="en-US" sz="2400" b="0" i="1" dirty="0">
                <a:solidFill>
                  <a:srgbClr val="FF0000"/>
                </a:solidFill>
              </a:rPr>
              <a:t> </a:t>
            </a:r>
            <a:r>
              <a:rPr lang="en-US" altLang="en-US" sz="2400" b="0" i="1" dirty="0" err="1">
                <a:solidFill>
                  <a:srgbClr val="FF0000"/>
                </a:solidFill>
              </a:rPr>
              <a:t>trừ</a:t>
            </a:r>
            <a:r>
              <a:rPr lang="en-US" altLang="en-US" sz="2400" b="0" i="1" dirty="0">
                <a:solidFill>
                  <a:srgbClr val="FF0000"/>
                </a:solidFill>
              </a:rPr>
              <a:t> </a:t>
            </a:r>
            <a:r>
              <a:rPr lang="en-US" altLang="en-US" sz="2400" b="0" i="1" dirty="0" err="1">
                <a:solidFill>
                  <a:srgbClr val="FF0000"/>
                </a:solidFill>
              </a:rPr>
              <a:t>vào</a:t>
            </a:r>
            <a:r>
              <a:rPr lang="en-US" altLang="en-US" sz="2400" b="0" i="1" dirty="0">
                <a:solidFill>
                  <a:srgbClr val="FF0000"/>
                </a:solidFill>
              </a:rPr>
              <a:t> </a:t>
            </a:r>
            <a:r>
              <a:rPr lang="en-US" altLang="en-US" sz="2400" b="0" i="1" dirty="0" err="1">
                <a:solidFill>
                  <a:srgbClr val="FF0000"/>
                </a:solidFill>
              </a:rPr>
              <a:t>số</a:t>
            </a:r>
            <a:r>
              <a:rPr lang="en-US" altLang="en-US" sz="2400" b="0" i="1" dirty="0">
                <a:solidFill>
                  <a:srgbClr val="FF0000"/>
                </a:solidFill>
              </a:rPr>
              <a:t> </a:t>
            </a:r>
            <a:r>
              <a:rPr lang="en-US" altLang="en-US" sz="2400" b="0" i="1" dirty="0" err="1">
                <a:solidFill>
                  <a:srgbClr val="FF0000"/>
                </a:solidFill>
              </a:rPr>
              <a:t>phí</a:t>
            </a:r>
            <a:r>
              <a:rPr lang="en-US" altLang="en-US" sz="2400" b="0" i="1" dirty="0">
                <a:solidFill>
                  <a:srgbClr val="FF0000"/>
                </a:solidFill>
              </a:rPr>
              <a:t> </a:t>
            </a:r>
            <a:r>
              <a:rPr lang="en-US" altLang="en-US" sz="2400" b="0" i="1" dirty="0" err="1">
                <a:solidFill>
                  <a:srgbClr val="FF0000"/>
                </a:solidFill>
              </a:rPr>
              <a:t>phải</a:t>
            </a:r>
            <a:r>
              <a:rPr lang="en-US" altLang="en-US" sz="2400" b="0" i="1" dirty="0">
                <a:solidFill>
                  <a:srgbClr val="FF0000"/>
                </a:solidFill>
              </a:rPr>
              <a:t> </a:t>
            </a:r>
            <a:r>
              <a:rPr lang="en-US" altLang="en-US" sz="2400" b="0" i="1" dirty="0" err="1">
                <a:solidFill>
                  <a:srgbClr val="FF0000"/>
                </a:solidFill>
              </a:rPr>
              <a:t>nộp</a:t>
            </a:r>
            <a:r>
              <a:rPr lang="en-US" altLang="en-US" sz="2400" b="0" i="1" dirty="0">
                <a:solidFill>
                  <a:srgbClr val="FF0000"/>
                </a:solidFill>
              </a:rPr>
              <a:t> </a:t>
            </a:r>
            <a:r>
              <a:rPr lang="en-US" altLang="en-US" sz="2400" b="0" i="1" dirty="0" err="1">
                <a:solidFill>
                  <a:srgbClr val="FF0000"/>
                </a:solidFill>
              </a:rPr>
              <a:t>vào</a:t>
            </a:r>
            <a:r>
              <a:rPr lang="en-US" altLang="en-US" sz="2400" b="0" i="1" dirty="0">
                <a:solidFill>
                  <a:srgbClr val="FF0000"/>
                </a:solidFill>
              </a:rPr>
              <a:t> </a:t>
            </a:r>
            <a:r>
              <a:rPr lang="en-US" altLang="en-US" sz="2400" b="0" i="1" dirty="0" err="1">
                <a:solidFill>
                  <a:srgbClr val="FF0000"/>
                </a:solidFill>
              </a:rPr>
              <a:t>kỳ</a:t>
            </a:r>
            <a:r>
              <a:rPr lang="en-US" altLang="en-US" sz="2400" b="0" i="1" dirty="0">
                <a:solidFill>
                  <a:srgbClr val="FF0000"/>
                </a:solidFill>
              </a:rPr>
              <a:t> </a:t>
            </a:r>
            <a:r>
              <a:rPr lang="en-US" altLang="en-US" sz="2400" b="0" i="1" dirty="0" err="1">
                <a:solidFill>
                  <a:srgbClr val="FF0000"/>
                </a:solidFill>
              </a:rPr>
              <a:t>sau</a:t>
            </a:r>
            <a:endParaRPr lang="en-US" altLang="en-US" sz="2400" b="0" i="1" dirty="0">
              <a:solidFill>
                <a:srgbClr val="FF0000"/>
              </a:solidFill>
            </a:endParaRPr>
          </a:p>
          <a:p>
            <a:pPr>
              <a:lnSpc>
                <a:spcPct val="100000"/>
              </a:lnSpc>
            </a:pPr>
            <a:r>
              <a:rPr lang="en-US" altLang="en-US" sz="2400" dirty="0">
                <a:solidFill>
                  <a:srgbClr val="0033CC"/>
                </a:solidFill>
              </a:rPr>
              <a:t>   </a:t>
            </a:r>
            <a:r>
              <a:rPr lang="vi-VN" altLang="en-US" sz="2400" b="0" dirty="0">
                <a:solidFill>
                  <a:srgbClr val="0033CC"/>
                </a:solidFill>
              </a:rPr>
              <a:t>Trường hợp </a:t>
            </a:r>
            <a:r>
              <a:rPr lang="vi-VN" altLang="en-US" sz="2400" b="0" dirty="0">
                <a:solidFill>
                  <a:srgbClr val="FF0000"/>
                </a:solidFill>
              </a:rPr>
              <a:t>số phí phải nộp </a:t>
            </a:r>
            <a:r>
              <a:rPr lang="vi-VN" altLang="en-US" sz="2400" b="0" u="sng" dirty="0">
                <a:solidFill>
                  <a:srgbClr val="FF0000"/>
                </a:solidFill>
              </a:rPr>
              <a:t>cao hơn </a:t>
            </a:r>
            <a:r>
              <a:rPr lang="vi-VN" altLang="en-US" sz="2400" b="0" dirty="0">
                <a:solidFill>
                  <a:srgbClr val="FF0000"/>
                </a:solidFill>
              </a:rPr>
              <a:t>số phí đã kê khai,</a:t>
            </a:r>
            <a:r>
              <a:rPr lang="vi-VN" altLang="en-US" sz="2400" b="0" dirty="0">
                <a:solidFill>
                  <a:srgbClr val="0033CC"/>
                </a:solidFill>
              </a:rPr>
              <a:t> nộp </a:t>
            </a:r>
            <a:r>
              <a:rPr lang="en-US" altLang="en-US" sz="2400" dirty="0">
                <a:solidFill>
                  <a:srgbClr val="0033CC"/>
                </a:solidFill>
              </a:rPr>
              <a:t>(</a:t>
            </a:r>
            <a:r>
              <a:rPr lang="en-US" altLang="en-US" sz="2400" dirty="0" err="1">
                <a:solidFill>
                  <a:srgbClr val="0033CC"/>
                </a:solidFill>
              </a:rPr>
              <a:t>thẩm</a:t>
            </a:r>
            <a:r>
              <a:rPr lang="en-US" altLang="en-US" sz="2400" dirty="0">
                <a:solidFill>
                  <a:srgbClr val="0033CC"/>
                </a:solidFill>
              </a:rPr>
              <a:t> </a:t>
            </a:r>
            <a:r>
              <a:rPr lang="en-US" altLang="en-US" sz="2400" dirty="0" err="1">
                <a:solidFill>
                  <a:srgbClr val="0033CC"/>
                </a:solidFill>
              </a:rPr>
              <a:t>định</a:t>
            </a:r>
            <a:r>
              <a:rPr lang="en-US" altLang="en-US" sz="2400" dirty="0">
                <a:solidFill>
                  <a:srgbClr val="0033CC"/>
                </a:solidFill>
              </a:rPr>
              <a:t> &gt; </a:t>
            </a:r>
            <a:r>
              <a:rPr lang="en-US" altLang="en-US" sz="2400" dirty="0" err="1">
                <a:solidFill>
                  <a:srgbClr val="0033CC"/>
                </a:solidFill>
              </a:rPr>
              <a:t>kê</a:t>
            </a:r>
            <a:r>
              <a:rPr lang="en-US" altLang="en-US" sz="2400" dirty="0">
                <a:solidFill>
                  <a:srgbClr val="0033CC"/>
                </a:solidFill>
              </a:rPr>
              <a:t> </a:t>
            </a:r>
            <a:r>
              <a:rPr lang="en-US" altLang="en-US" sz="2400" dirty="0" err="1">
                <a:solidFill>
                  <a:srgbClr val="0033CC"/>
                </a:solidFill>
              </a:rPr>
              <a:t>khai</a:t>
            </a:r>
            <a:r>
              <a:rPr lang="en-US" altLang="en-US" sz="2400" dirty="0">
                <a:solidFill>
                  <a:srgbClr val="0033CC"/>
                </a:solidFill>
              </a:rPr>
              <a:t>)</a:t>
            </a:r>
          </a:p>
          <a:p>
            <a:pPr>
              <a:lnSpc>
                <a:spcPct val="100000"/>
              </a:lnSpc>
            </a:pPr>
            <a:r>
              <a:rPr lang="en-US" altLang="en-US" sz="2400" b="0" i="1" dirty="0">
                <a:solidFill>
                  <a:srgbClr val="0033CC"/>
                </a:solidFill>
                <a:sym typeface="Wingdings 3" panose="05040102010807070707" pitchFamily="18" charset="2"/>
              </a:rPr>
              <a:t>      </a:t>
            </a:r>
            <a:r>
              <a:rPr lang="en-US" altLang="en-US" sz="2400" b="0" i="1" dirty="0">
                <a:solidFill>
                  <a:srgbClr val="FF0000"/>
                </a:solidFill>
                <a:sym typeface="Wingdings 3" panose="05040102010807070707" pitchFamily="18" charset="2"/>
              </a:rPr>
              <a:t> P</a:t>
            </a:r>
            <a:r>
              <a:rPr lang="vi-VN" altLang="en-US" sz="2400" b="0" i="1" dirty="0">
                <a:solidFill>
                  <a:srgbClr val="FF0000"/>
                </a:solidFill>
              </a:rPr>
              <a:t>hải nộp bổ sung số phí còn thiếu cho tổ chức thu phí.</a:t>
            </a:r>
          </a:p>
        </p:txBody>
      </p:sp>
    </p:spTree>
    <p:extLst>
      <p:ext uri="{BB962C8B-B14F-4D97-AF65-F5344CB8AC3E}">
        <p14:creationId xmlns:p14="http://schemas.microsoft.com/office/powerpoint/2010/main" val="4213055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AF86EB-8105-24C7-F8EE-945E3CEF8EB7}"/>
              </a:ext>
            </a:extLst>
          </p:cNvPr>
          <p:cNvSpPr/>
          <p:nvPr/>
        </p:nvSpPr>
        <p:spPr>
          <a:xfrm>
            <a:off x="568913" y="4788"/>
            <a:ext cx="2830286" cy="669769"/>
          </a:xfrm>
          <a:custGeom>
            <a:avLst/>
            <a:gdLst>
              <a:gd name="connsiteX0" fmla="*/ 0 w 2830286"/>
              <a:gd name="connsiteY0" fmla="*/ 0 h 740229"/>
              <a:gd name="connsiteX1" fmla="*/ 509451 w 2830286"/>
              <a:gd name="connsiteY1" fmla="*/ 0 h 740229"/>
              <a:gd name="connsiteX2" fmla="*/ 1103812 w 2830286"/>
              <a:gd name="connsiteY2" fmla="*/ 0 h 740229"/>
              <a:gd name="connsiteX3" fmla="*/ 1641566 w 2830286"/>
              <a:gd name="connsiteY3" fmla="*/ 0 h 740229"/>
              <a:gd name="connsiteX4" fmla="*/ 2235926 w 2830286"/>
              <a:gd name="connsiteY4" fmla="*/ 0 h 740229"/>
              <a:gd name="connsiteX5" fmla="*/ 2830286 w 2830286"/>
              <a:gd name="connsiteY5" fmla="*/ 0 h 740229"/>
              <a:gd name="connsiteX6" fmla="*/ 2830286 w 2830286"/>
              <a:gd name="connsiteY6" fmla="*/ 384919 h 740229"/>
              <a:gd name="connsiteX7" fmla="*/ 2830286 w 2830286"/>
              <a:gd name="connsiteY7" fmla="*/ 740229 h 740229"/>
              <a:gd name="connsiteX8" fmla="*/ 2207623 w 2830286"/>
              <a:gd name="connsiteY8" fmla="*/ 740229 h 740229"/>
              <a:gd name="connsiteX9" fmla="*/ 1698172 w 2830286"/>
              <a:gd name="connsiteY9" fmla="*/ 740229 h 740229"/>
              <a:gd name="connsiteX10" fmla="*/ 1188720 w 2830286"/>
              <a:gd name="connsiteY10" fmla="*/ 740229 h 740229"/>
              <a:gd name="connsiteX11" fmla="*/ 622663 w 2830286"/>
              <a:gd name="connsiteY11" fmla="*/ 740229 h 740229"/>
              <a:gd name="connsiteX12" fmla="*/ 0 w 2830286"/>
              <a:gd name="connsiteY12" fmla="*/ 740229 h 740229"/>
              <a:gd name="connsiteX13" fmla="*/ 0 w 2830286"/>
              <a:gd name="connsiteY13" fmla="*/ 362712 h 740229"/>
              <a:gd name="connsiteX14" fmla="*/ 0 w 2830286"/>
              <a:gd name="connsiteY14" fmla="*/ 0 h 74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30286" h="740229" fill="none" extrusionOk="0">
                <a:moveTo>
                  <a:pt x="0" y="0"/>
                </a:moveTo>
                <a:cubicBezTo>
                  <a:pt x="217768" y="-60678"/>
                  <a:pt x="391416" y="25912"/>
                  <a:pt x="509451" y="0"/>
                </a:cubicBezTo>
                <a:cubicBezTo>
                  <a:pt x="627486" y="-25912"/>
                  <a:pt x="819869" y="67896"/>
                  <a:pt x="1103812" y="0"/>
                </a:cubicBezTo>
                <a:cubicBezTo>
                  <a:pt x="1387755" y="-67896"/>
                  <a:pt x="1462228" y="47585"/>
                  <a:pt x="1641566" y="0"/>
                </a:cubicBezTo>
                <a:cubicBezTo>
                  <a:pt x="1820904" y="-47585"/>
                  <a:pt x="1979452" y="35982"/>
                  <a:pt x="2235926" y="0"/>
                </a:cubicBezTo>
                <a:cubicBezTo>
                  <a:pt x="2492400" y="-35982"/>
                  <a:pt x="2709119" y="27631"/>
                  <a:pt x="2830286" y="0"/>
                </a:cubicBezTo>
                <a:cubicBezTo>
                  <a:pt x="2834036" y="135547"/>
                  <a:pt x="2829544" y="301917"/>
                  <a:pt x="2830286" y="384919"/>
                </a:cubicBezTo>
                <a:cubicBezTo>
                  <a:pt x="2831028" y="467921"/>
                  <a:pt x="2815769" y="665539"/>
                  <a:pt x="2830286" y="740229"/>
                </a:cubicBezTo>
                <a:cubicBezTo>
                  <a:pt x="2561021" y="788665"/>
                  <a:pt x="2502057" y="689220"/>
                  <a:pt x="2207623" y="740229"/>
                </a:cubicBezTo>
                <a:cubicBezTo>
                  <a:pt x="1913189" y="791238"/>
                  <a:pt x="1890162" y="688453"/>
                  <a:pt x="1698172" y="740229"/>
                </a:cubicBezTo>
                <a:cubicBezTo>
                  <a:pt x="1506182" y="792005"/>
                  <a:pt x="1443417" y="679197"/>
                  <a:pt x="1188720" y="740229"/>
                </a:cubicBezTo>
                <a:cubicBezTo>
                  <a:pt x="934023" y="801261"/>
                  <a:pt x="788613" y="674467"/>
                  <a:pt x="622663" y="740229"/>
                </a:cubicBezTo>
                <a:cubicBezTo>
                  <a:pt x="456713" y="805991"/>
                  <a:pt x="293084" y="666301"/>
                  <a:pt x="0" y="740229"/>
                </a:cubicBezTo>
                <a:cubicBezTo>
                  <a:pt x="-37612" y="640356"/>
                  <a:pt x="39980" y="525937"/>
                  <a:pt x="0" y="362712"/>
                </a:cubicBezTo>
                <a:cubicBezTo>
                  <a:pt x="-39980" y="199487"/>
                  <a:pt x="12355" y="171997"/>
                  <a:pt x="0" y="0"/>
                </a:cubicBezTo>
                <a:close/>
              </a:path>
              <a:path w="2830286" h="740229" stroke="0" extrusionOk="0">
                <a:moveTo>
                  <a:pt x="0" y="0"/>
                </a:moveTo>
                <a:cubicBezTo>
                  <a:pt x="192795" y="-70291"/>
                  <a:pt x="440175" y="47349"/>
                  <a:pt x="594360" y="0"/>
                </a:cubicBezTo>
                <a:cubicBezTo>
                  <a:pt x="748545" y="-47349"/>
                  <a:pt x="950105" y="30593"/>
                  <a:pt x="1075509" y="0"/>
                </a:cubicBezTo>
                <a:cubicBezTo>
                  <a:pt x="1200913" y="-30593"/>
                  <a:pt x="1526075" y="10799"/>
                  <a:pt x="1669869" y="0"/>
                </a:cubicBezTo>
                <a:cubicBezTo>
                  <a:pt x="1813663" y="-10799"/>
                  <a:pt x="2008660" y="73468"/>
                  <a:pt x="2292532" y="0"/>
                </a:cubicBezTo>
                <a:cubicBezTo>
                  <a:pt x="2576404" y="-73468"/>
                  <a:pt x="2612292" y="18163"/>
                  <a:pt x="2830286" y="0"/>
                </a:cubicBezTo>
                <a:cubicBezTo>
                  <a:pt x="2863232" y="115707"/>
                  <a:pt x="2799028" y="291779"/>
                  <a:pt x="2830286" y="370115"/>
                </a:cubicBezTo>
                <a:cubicBezTo>
                  <a:pt x="2861544" y="448451"/>
                  <a:pt x="2803854" y="615423"/>
                  <a:pt x="2830286" y="740229"/>
                </a:cubicBezTo>
                <a:cubicBezTo>
                  <a:pt x="2706200" y="751624"/>
                  <a:pt x="2501177" y="715055"/>
                  <a:pt x="2292532" y="740229"/>
                </a:cubicBezTo>
                <a:cubicBezTo>
                  <a:pt x="2083887" y="765403"/>
                  <a:pt x="1866239" y="699132"/>
                  <a:pt x="1698172" y="740229"/>
                </a:cubicBezTo>
                <a:cubicBezTo>
                  <a:pt x="1530105" y="781326"/>
                  <a:pt x="1333333" y="700552"/>
                  <a:pt x="1160417" y="740229"/>
                </a:cubicBezTo>
                <a:cubicBezTo>
                  <a:pt x="987501" y="779906"/>
                  <a:pt x="693672" y="709748"/>
                  <a:pt x="566057" y="740229"/>
                </a:cubicBezTo>
                <a:cubicBezTo>
                  <a:pt x="438442" y="770710"/>
                  <a:pt x="167432" y="730731"/>
                  <a:pt x="0" y="740229"/>
                </a:cubicBezTo>
                <a:cubicBezTo>
                  <a:pt x="-17921" y="624526"/>
                  <a:pt x="30537" y="477900"/>
                  <a:pt x="0" y="392321"/>
                </a:cubicBezTo>
                <a:cubicBezTo>
                  <a:pt x="-30537" y="306742"/>
                  <a:pt x="34150" y="128608"/>
                  <a:pt x="0" y="0"/>
                </a:cubicBezTo>
                <a:close/>
              </a:path>
            </a:pathLst>
          </a:custGeom>
          <a:ln w="38100">
            <a:extLst>
              <a:ext uri="{C807C97D-BFC1-408E-A445-0C87EB9F89A2}">
                <ask:lineSketchStyleProps xmlns:ask="http://schemas.microsoft.com/office/drawing/2018/sketchyshapes" sd="3542955891">
                  <a:custGeom>
                    <a:avLst/>
                    <a:gdLst>
                      <a:gd name="connsiteX0" fmla="*/ 0 w 2830286"/>
                      <a:gd name="connsiteY0" fmla="*/ 0 h 669769"/>
                      <a:gd name="connsiteX1" fmla="*/ 509451 w 2830286"/>
                      <a:gd name="connsiteY1" fmla="*/ 0 h 669769"/>
                      <a:gd name="connsiteX2" fmla="*/ 1103812 w 2830286"/>
                      <a:gd name="connsiteY2" fmla="*/ 0 h 669769"/>
                      <a:gd name="connsiteX3" fmla="*/ 1641566 w 2830286"/>
                      <a:gd name="connsiteY3" fmla="*/ 0 h 669769"/>
                      <a:gd name="connsiteX4" fmla="*/ 2235926 w 2830286"/>
                      <a:gd name="connsiteY4" fmla="*/ 0 h 669769"/>
                      <a:gd name="connsiteX5" fmla="*/ 2830286 w 2830286"/>
                      <a:gd name="connsiteY5" fmla="*/ 0 h 669769"/>
                      <a:gd name="connsiteX6" fmla="*/ 2830286 w 2830286"/>
                      <a:gd name="connsiteY6" fmla="*/ 348280 h 669769"/>
                      <a:gd name="connsiteX7" fmla="*/ 2830286 w 2830286"/>
                      <a:gd name="connsiteY7" fmla="*/ 669769 h 669769"/>
                      <a:gd name="connsiteX8" fmla="*/ 2207623 w 2830286"/>
                      <a:gd name="connsiteY8" fmla="*/ 669769 h 669769"/>
                      <a:gd name="connsiteX9" fmla="*/ 1698172 w 2830286"/>
                      <a:gd name="connsiteY9" fmla="*/ 669769 h 669769"/>
                      <a:gd name="connsiteX10" fmla="*/ 1188720 w 2830286"/>
                      <a:gd name="connsiteY10" fmla="*/ 669769 h 669769"/>
                      <a:gd name="connsiteX11" fmla="*/ 622663 w 2830286"/>
                      <a:gd name="connsiteY11" fmla="*/ 669769 h 669769"/>
                      <a:gd name="connsiteX12" fmla="*/ 0 w 2830286"/>
                      <a:gd name="connsiteY12" fmla="*/ 669769 h 669769"/>
                      <a:gd name="connsiteX13" fmla="*/ 0 w 2830286"/>
                      <a:gd name="connsiteY13" fmla="*/ 328187 h 669769"/>
                      <a:gd name="connsiteX14" fmla="*/ 0 w 2830286"/>
                      <a:gd name="connsiteY14" fmla="*/ 0 h 66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30286" h="669769" fill="none" extrusionOk="0">
                        <a:moveTo>
                          <a:pt x="0" y="0"/>
                        </a:moveTo>
                        <a:cubicBezTo>
                          <a:pt x="217768" y="-60678"/>
                          <a:pt x="391416" y="25912"/>
                          <a:pt x="509451" y="0"/>
                        </a:cubicBezTo>
                        <a:cubicBezTo>
                          <a:pt x="627486" y="-25912"/>
                          <a:pt x="819869" y="67896"/>
                          <a:pt x="1103812" y="0"/>
                        </a:cubicBezTo>
                        <a:cubicBezTo>
                          <a:pt x="1387755" y="-67896"/>
                          <a:pt x="1462228" y="47585"/>
                          <a:pt x="1641566" y="0"/>
                        </a:cubicBezTo>
                        <a:cubicBezTo>
                          <a:pt x="1820904" y="-47585"/>
                          <a:pt x="1979452" y="35982"/>
                          <a:pt x="2235926" y="0"/>
                        </a:cubicBezTo>
                        <a:cubicBezTo>
                          <a:pt x="2492400" y="-35982"/>
                          <a:pt x="2709119" y="27631"/>
                          <a:pt x="2830286" y="0"/>
                        </a:cubicBezTo>
                        <a:cubicBezTo>
                          <a:pt x="2838729" y="80332"/>
                          <a:pt x="2794841" y="224224"/>
                          <a:pt x="2830286" y="348280"/>
                        </a:cubicBezTo>
                        <a:cubicBezTo>
                          <a:pt x="2865731" y="472336"/>
                          <a:pt x="2808594" y="560217"/>
                          <a:pt x="2830286" y="669769"/>
                        </a:cubicBezTo>
                        <a:cubicBezTo>
                          <a:pt x="2561021" y="718205"/>
                          <a:pt x="2502057" y="618760"/>
                          <a:pt x="2207623" y="669769"/>
                        </a:cubicBezTo>
                        <a:cubicBezTo>
                          <a:pt x="1913189" y="720778"/>
                          <a:pt x="1890162" y="617993"/>
                          <a:pt x="1698172" y="669769"/>
                        </a:cubicBezTo>
                        <a:cubicBezTo>
                          <a:pt x="1506182" y="721545"/>
                          <a:pt x="1443417" y="608737"/>
                          <a:pt x="1188720" y="669769"/>
                        </a:cubicBezTo>
                        <a:cubicBezTo>
                          <a:pt x="934023" y="730801"/>
                          <a:pt x="788613" y="604007"/>
                          <a:pt x="622663" y="669769"/>
                        </a:cubicBezTo>
                        <a:cubicBezTo>
                          <a:pt x="456713" y="735531"/>
                          <a:pt x="293084" y="595841"/>
                          <a:pt x="0" y="669769"/>
                        </a:cubicBezTo>
                        <a:cubicBezTo>
                          <a:pt x="-1630" y="528937"/>
                          <a:pt x="34045" y="425029"/>
                          <a:pt x="0" y="328187"/>
                        </a:cubicBezTo>
                        <a:cubicBezTo>
                          <a:pt x="-34045" y="231345"/>
                          <a:pt x="8743" y="144054"/>
                          <a:pt x="0" y="0"/>
                        </a:cubicBezTo>
                        <a:close/>
                      </a:path>
                      <a:path w="2830286" h="669769" stroke="0" extrusionOk="0">
                        <a:moveTo>
                          <a:pt x="0" y="0"/>
                        </a:moveTo>
                        <a:cubicBezTo>
                          <a:pt x="192795" y="-70291"/>
                          <a:pt x="440175" y="47349"/>
                          <a:pt x="594360" y="0"/>
                        </a:cubicBezTo>
                        <a:cubicBezTo>
                          <a:pt x="748545" y="-47349"/>
                          <a:pt x="950105" y="30593"/>
                          <a:pt x="1075509" y="0"/>
                        </a:cubicBezTo>
                        <a:cubicBezTo>
                          <a:pt x="1200913" y="-30593"/>
                          <a:pt x="1526075" y="10799"/>
                          <a:pt x="1669869" y="0"/>
                        </a:cubicBezTo>
                        <a:cubicBezTo>
                          <a:pt x="1813663" y="-10799"/>
                          <a:pt x="2008660" y="73468"/>
                          <a:pt x="2292532" y="0"/>
                        </a:cubicBezTo>
                        <a:cubicBezTo>
                          <a:pt x="2576404" y="-73468"/>
                          <a:pt x="2612292" y="18163"/>
                          <a:pt x="2830286" y="0"/>
                        </a:cubicBezTo>
                        <a:cubicBezTo>
                          <a:pt x="2841930" y="78039"/>
                          <a:pt x="2815001" y="175447"/>
                          <a:pt x="2830286" y="334885"/>
                        </a:cubicBezTo>
                        <a:cubicBezTo>
                          <a:pt x="2845571" y="494323"/>
                          <a:pt x="2800320" y="510222"/>
                          <a:pt x="2830286" y="669769"/>
                        </a:cubicBezTo>
                        <a:cubicBezTo>
                          <a:pt x="2706200" y="681164"/>
                          <a:pt x="2501177" y="644595"/>
                          <a:pt x="2292532" y="669769"/>
                        </a:cubicBezTo>
                        <a:cubicBezTo>
                          <a:pt x="2083887" y="694943"/>
                          <a:pt x="1866239" y="628672"/>
                          <a:pt x="1698172" y="669769"/>
                        </a:cubicBezTo>
                        <a:cubicBezTo>
                          <a:pt x="1530105" y="710866"/>
                          <a:pt x="1333333" y="630092"/>
                          <a:pt x="1160417" y="669769"/>
                        </a:cubicBezTo>
                        <a:cubicBezTo>
                          <a:pt x="987501" y="709446"/>
                          <a:pt x="693672" y="639288"/>
                          <a:pt x="566057" y="669769"/>
                        </a:cubicBezTo>
                        <a:cubicBezTo>
                          <a:pt x="438442" y="700250"/>
                          <a:pt x="167432" y="660271"/>
                          <a:pt x="0" y="669769"/>
                        </a:cubicBezTo>
                        <a:cubicBezTo>
                          <a:pt x="-15624" y="569273"/>
                          <a:pt x="14486" y="438011"/>
                          <a:pt x="0" y="354978"/>
                        </a:cubicBezTo>
                        <a:cubicBezTo>
                          <a:pt x="-14486" y="271945"/>
                          <a:pt x="42446" y="130485"/>
                          <a:pt x="0" y="0"/>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chemeClr val="accent6">
                    <a:lumMod val="50000"/>
                  </a:schemeClr>
                </a:solidFill>
                <a:latin typeface="Arial" panose="020B0604020202020204" pitchFamily="34" charset="0"/>
                <a:cs typeface="Arial" panose="020B0604020202020204" pitchFamily="34" charset="0"/>
              </a:rPr>
              <a:t>LƯU Ý</a:t>
            </a:r>
          </a:p>
        </p:txBody>
      </p:sp>
      <p:sp>
        <p:nvSpPr>
          <p:cNvPr id="6" name="TextBox 5">
            <a:extLst>
              <a:ext uri="{FF2B5EF4-FFF2-40B4-BE49-F238E27FC236}">
                <a16:creationId xmlns:a16="http://schemas.microsoft.com/office/drawing/2014/main" id="{A7D13B68-37AF-B968-4F44-4923D3141393}"/>
              </a:ext>
            </a:extLst>
          </p:cNvPr>
          <p:cNvSpPr txBox="1"/>
          <p:nvPr/>
        </p:nvSpPr>
        <p:spPr>
          <a:xfrm>
            <a:off x="870854" y="851551"/>
            <a:ext cx="10849429" cy="1089529"/>
          </a:xfrm>
          <a:custGeom>
            <a:avLst/>
            <a:gdLst>
              <a:gd name="connsiteX0" fmla="*/ 0 w 10849429"/>
              <a:gd name="connsiteY0" fmla="*/ 0 h 1089529"/>
              <a:gd name="connsiteX1" fmla="*/ 895078 w 10849429"/>
              <a:gd name="connsiteY1" fmla="*/ 0 h 1089529"/>
              <a:gd name="connsiteX2" fmla="*/ 1356179 w 10849429"/>
              <a:gd name="connsiteY2" fmla="*/ 0 h 1089529"/>
              <a:gd name="connsiteX3" fmla="*/ 2034268 w 10849429"/>
              <a:gd name="connsiteY3" fmla="*/ 0 h 1089529"/>
              <a:gd name="connsiteX4" fmla="*/ 2820852 w 10849429"/>
              <a:gd name="connsiteY4" fmla="*/ 0 h 1089529"/>
              <a:gd name="connsiteX5" fmla="*/ 3498941 w 10849429"/>
              <a:gd name="connsiteY5" fmla="*/ 0 h 1089529"/>
              <a:gd name="connsiteX6" fmla="*/ 3960042 w 10849429"/>
              <a:gd name="connsiteY6" fmla="*/ 0 h 1089529"/>
              <a:gd name="connsiteX7" fmla="*/ 4855119 w 10849429"/>
              <a:gd name="connsiteY7" fmla="*/ 0 h 1089529"/>
              <a:gd name="connsiteX8" fmla="*/ 5207726 w 10849429"/>
              <a:gd name="connsiteY8" fmla="*/ 0 h 1089529"/>
              <a:gd name="connsiteX9" fmla="*/ 5777321 w 10849429"/>
              <a:gd name="connsiteY9" fmla="*/ 0 h 1089529"/>
              <a:gd name="connsiteX10" fmla="*/ 6238422 w 10849429"/>
              <a:gd name="connsiteY10" fmla="*/ 0 h 1089529"/>
              <a:gd name="connsiteX11" fmla="*/ 6591028 w 10849429"/>
              <a:gd name="connsiteY11" fmla="*/ 0 h 1089529"/>
              <a:gd name="connsiteX12" fmla="*/ 7052129 w 10849429"/>
              <a:gd name="connsiteY12" fmla="*/ 0 h 1089529"/>
              <a:gd name="connsiteX13" fmla="*/ 7621724 w 10849429"/>
              <a:gd name="connsiteY13" fmla="*/ 0 h 1089529"/>
              <a:gd name="connsiteX14" fmla="*/ 8299813 w 10849429"/>
              <a:gd name="connsiteY14" fmla="*/ 0 h 1089529"/>
              <a:gd name="connsiteX15" fmla="*/ 8652420 w 10849429"/>
              <a:gd name="connsiteY15" fmla="*/ 0 h 1089529"/>
              <a:gd name="connsiteX16" fmla="*/ 9005026 w 10849429"/>
              <a:gd name="connsiteY16" fmla="*/ 0 h 1089529"/>
              <a:gd name="connsiteX17" fmla="*/ 9357633 w 10849429"/>
              <a:gd name="connsiteY17" fmla="*/ 0 h 1089529"/>
              <a:gd name="connsiteX18" fmla="*/ 9710239 w 10849429"/>
              <a:gd name="connsiteY18" fmla="*/ 0 h 1089529"/>
              <a:gd name="connsiteX19" fmla="*/ 10171340 w 10849429"/>
              <a:gd name="connsiteY19" fmla="*/ 0 h 1089529"/>
              <a:gd name="connsiteX20" fmla="*/ 10849429 w 10849429"/>
              <a:gd name="connsiteY20" fmla="*/ 0 h 1089529"/>
              <a:gd name="connsiteX21" fmla="*/ 10849429 w 10849429"/>
              <a:gd name="connsiteY21" fmla="*/ 533869 h 1089529"/>
              <a:gd name="connsiteX22" fmla="*/ 10849429 w 10849429"/>
              <a:gd name="connsiteY22" fmla="*/ 1089529 h 1089529"/>
              <a:gd name="connsiteX23" fmla="*/ 10496823 w 10849429"/>
              <a:gd name="connsiteY23" fmla="*/ 1089529 h 1089529"/>
              <a:gd name="connsiteX24" fmla="*/ 9818733 w 10849429"/>
              <a:gd name="connsiteY24" fmla="*/ 1089529 h 1089529"/>
              <a:gd name="connsiteX25" fmla="*/ 9249138 w 10849429"/>
              <a:gd name="connsiteY25" fmla="*/ 1089529 h 1089529"/>
              <a:gd name="connsiteX26" fmla="*/ 8571049 w 10849429"/>
              <a:gd name="connsiteY26" fmla="*/ 1089529 h 1089529"/>
              <a:gd name="connsiteX27" fmla="*/ 7784465 w 10849429"/>
              <a:gd name="connsiteY27" fmla="*/ 1089529 h 1089529"/>
              <a:gd name="connsiteX28" fmla="*/ 6997882 w 10849429"/>
              <a:gd name="connsiteY28" fmla="*/ 1089529 h 1089529"/>
              <a:gd name="connsiteX29" fmla="*/ 6211298 w 10849429"/>
              <a:gd name="connsiteY29" fmla="*/ 1089529 h 1089529"/>
              <a:gd name="connsiteX30" fmla="*/ 5641703 w 10849429"/>
              <a:gd name="connsiteY30" fmla="*/ 1089529 h 1089529"/>
              <a:gd name="connsiteX31" fmla="*/ 5072108 w 10849429"/>
              <a:gd name="connsiteY31" fmla="*/ 1089529 h 1089529"/>
              <a:gd name="connsiteX32" fmla="*/ 4285524 w 10849429"/>
              <a:gd name="connsiteY32" fmla="*/ 1089529 h 1089529"/>
              <a:gd name="connsiteX33" fmla="*/ 3824424 w 10849429"/>
              <a:gd name="connsiteY33" fmla="*/ 1089529 h 1089529"/>
              <a:gd name="connsiteX34" fmla="*/ 2929346 w 10849429"/>
              <a:gd name="connsiteY34" fmla="*/ 1089529 h 1089529"/>
              <a:gd name="connsiteX35" fmla="*/ 2251257 w 10849429"/>
              <a:gd name="connsiteY35" fmla="*/ 1089529 h 1089529"/>
              <a:gd name="connsiteX36" fmla="*/ 1790156 w 10849429"/>
              <a:gd name="connsiteY36" fmla="*/ 1089529 h 1089529"/>
              <a:gd name="connsiteX37" fmla="*/ 1437549 w 10849429"/>
              <a:gd name="connsiteY37" fmla="*/ 1089529 h 1089529"/>
              <a:gd name="connsiteX38" fmla="*/ 1084943 w 10849429"/>
              <a:gd name="connsiteY38" fmla="*/ 1089529 h 1089529"/>
              <a:gd name="connsiteX39" fmla="*/ 0 w 10849429"/>
              <a:gd name="connsiteY39" fmla="*/ 1089529 h 1089529"/>
              <a:gd name="connsiteX40" fmla="*/ 0 w 10849429"/>
              <a:gd name="connsiteY40" fmla="*/ 533869 h 1089529"/>
              <a:gd name="connsiteX41" fmla="*/ 0 w 10849429"/>
              <a:gd name="connsiteY41" fmla="*/ 0 h 108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849429" h="1089529" extrusionOk="0">
                <a:moveTo>
                  <a:pt x="0" y="0"/>
                </a:moveTo>
                <a:cubicBezTo>
                  <a:pt x="371258" y="-1883"/>
                  <a:pt x="507790" y="9487"/>
                  <a:pt x="895078" y="0"/>
                </a:cubicBezTo>
                <a:cubicBezTo>
                  <a:pt x="1282366" y="-9487"/>
                  <a:pt x="1176422" y="11730"/>
                  <a:pt x="1356179" y="0"/>
                </a:cubicBezTo>
                <a:cubicBezTo>
                  <a:pt x="1535936" y="-11730"/>
                  <a:pt x="1798311" y="-22234"/>
                  <a:pt x="2034268" y="0"/>
                </a:cubicBezTo>
                <a:cubicBezTo>
                  <a:pt x="2270225" y="22234"/>
                  <a:pt x="2646540" y="35240"/>
                  <a:pt x="2820852" y="0"/>
                </a:cubicBezTo>
                <a:cubicBezTo>
                  <a:pt x="2995164" y="-35240"/>
                  <a:pt x="3186006" y="-8588"/>
                  <a:pt x="3498941" y="0"/>
                </a:cubicBezTo>
                <a:cubicBezTo>
                  <a:pt x="3811876" y="8588"/>
                  <a:pt x="3854677" y="16566"/>
                  <a:pt x="3960042" y="0"/>
                </a:cubicBezTo>
                <a:cubicBezTo>
                  <a:pt x="4065407" y="-16566"/>
                  <a:pt x="4413238" y="6762"/>
                  <a:pt x="4855119" y="0"/>
                </a:cubicBezTo>
                <a:cubicBezTo>
                  <a:pt x="5297000" y="-6762"/>
                  <a:pt x="5059981" y="-6549"/>
                  <a:pt x="5207726" y="0"/>
                </a:cubicBezTo>
                <a:cubicBezTo>
                  <a:pt x="5355471" y="6549"/>
                  <a:pt x="5632322" y="-16338"/>
                  <a:pt x="5777321" y="0"/>
                </a:cubicBezTo>
                <a:cubicBezTo>
                  <a:pt x="5922321" y="16338"/>
                  <a:pt x="6078319" y="-9902"/>
                  <a:pt x="6238422" y="0"/>
                </a:cubicBezTo>
                <a:cubicBezTo>
                  <a:pt x="6398525" y="9902"/>
                  <a:pt x="6516800" y="-12536"/>
                  <a:pt x="6591028" y="0"/>
                </a:cubicBezTo>
                <a:cubicBezTo>
                  <a:pt x="6665256" y="12536"/>
                  <a:pt x="6946129" y="-15674"/>
                  <a:pt x="7052129" y="0"/>
                </a:cubicBezTo>
                <a:cubicBezTo>
                  <a:pt x="7158129" y="15674"/>
                  <a:pt x="7484208" y="24969"/>
                  <a:pt x="7621724" y="0"/>
                </a:cubicBezTo>
                <a:cubicBezTo>
                  <a:pt x="7759240" y="-24969"/>
                  <a:pt x="7997723" y="-2319"/>
                  <a:pt x="8299813" y="0"/>
                </a:cubicBezTo>
                <a:cubicBezTo>
                  <a:pt x="8601903" y="2319"/>
                  <a:pt x="8548754" y="2270"/>
                  <a:pt x="8652420" y="0"/>
                </a:cubicBezTo>
                <a:cubicBezTo>
                  <a:pt x="8756086" y="-2270"/>
                  <a:pt x="8835723" y="3241"/>
                  <a:pt x="9005026" y="0"/>
                </a:cubicBezTo>
                <a:cubicBezTo>
                  <a:pt x="9174329" y="-3241"/>
                  <a:pt x="9198507" y="-4453"/>
                  <a:pt x="9357633" y="0"/>
                </a:cubicBezTo>
                <a:cubicBezTo>
                  <a:pt x="9516759" y="4453"/>
                  <a:pt x="9544092" y="3333"/>
                  <a:pt x="9710239" y="0"/>
                </a:cubicBezTo>
                <a:cubicBezTo>
                  <a:pt x="9876386" y="-3333"/>
                  <a:pt x="9965739" y="9395"/>
                  <a:pt x="10171340" y="0"/>
                </a:cubicBezTo>
                <a:cubicBezTo>
                  <a:pt x="10376941" y="-9395"/>
                  <a:pt x="10612060" y="11757"/>
                  <a:pt x="10849429" y="0"/>
                </a:cubicBezTo>
                <a:cubicBezTo>
                  <a:pt x="10833711" y="253934"/>
                  <a:pt x="10850044" y="392892"/>
                  <a:pt x="10849429" y="533869"/>
                </a:cubicBezTo>
                <a:cubicBezTo>
                  <a:pt x="10848814" y="674846"/>
                  <a:pt x="10852002" y="817761"/>
                  <a:pt x="10849429" y="1089529"/>
                </a:cubicBezTo>
                <a:cubicBezTo>
                  <a:pt x="10712515" y="1092790"/>
                  <a:pt x="10648309" y="1092159"/>
                  <a:pt x="10496823" y="1089529"/>
                </a:cubicBezTo>
                <a:cubicBezTo>
                  <a:pt x="10345337" y="1086899"/>
                  <a:pt x="10138725" y="1068350"/>
                  <a:pt x="9818733" y="1089529"/>
                </a:cubicBezTo>
                <a:cubicBezTo>
                  <a:pt x="9498741" y="1110709"/>
                  <a:pt x="9506610" y="1064022"/>
                  <a:pt x="9249138" y="1089529"/>
                </a:cubicBezTo>
                <a:cubicBezTo>
                  <a:pt x="8991667" y="1115036"/>
                  <a:pt x="8791811" y="1113154"/>
                  <a:pt x="8571049" y="1089529"/>
                </a:cubicBezTo>
                <a:cubicBezTo>
                  <a:pt x="8350287" y="1065904"/>
                  <a:pt x="8071360" y="1121401"/>
                  <a:pt x="7784465" y="1089529"/>
                </a:cubicBezTo>
                <a:cubicBezTo>
                  <a:pt x="7497570" y="1057657"/>
                  <a:pt x="7166560" y="1087344"/>
                  <a:pt x="6997882" y="1089529"/>
                </a:cubicBezTo>
                <a:cubicBezTo>
                  <a:pt x="6829204" y="1091714"/>
                  <a:pt x="6569602" y="1128621"/>
                  <a:pt x="6211298" y="1089529"/>
                </a:cubicBezTo>
                <a:cubicBezTo>
                  <a:pt x="5852994" y="1050437"/>
                  <a:pt x="5910613" y="1073960"/>
                  <a:pt x="5641703" y="1089529"/>
                </a:cubicBezTo>
                <a:cubicBezTo>
                  <a:pt x="5372794" y="1105098"/>
                  <a:pt x="5300520" y="1088577"/>
                  <a:pt x="5072108" y="1089529"/>
                </a:cubicBezTo>
                <a:cubicBezTo>
                  <a:pt x="4843697" y="1090481"/>
                  <a:pt x="4501313" y="1070105"/>
                  <a:pt x="4285524" y="1089529"/>
                </a:cubicBezTo>
                <a:cubicBezTo>
                  <a:pt x="4069735" y="1108953"/>
                  <a:pt x="3962163" y="1093366"/>
                  <a:pt x="3824424" y="1089529"/>
                </a:cubicBezTo>
                <a:cubicBezTo>
                  <a:pt x="3686685" y="1085692"/>
                  <a:pt x="3359773" y="1051912"/>
                  <a:pt x="2929346" y="1089529"/>
                </a:cubicBezTo>
                <a:cubicBezTo>
                  <a:pt x="2498919" y="1127146"/>
                  <a:pt x="2471289" y="1085616"/>
                  <a:pt x="2251257" y="1089529"/>
                </a:cubicBezTo>
                <a:cubicBezTo>
                  <a:pt x="2031225" y="1093442"/>
                  <a:pt x="1983155" y="1075826"/>
                  <a:pt x="1790156" y="1089529"/>
                </a:cubicBezTo>
                <a:cubicBezTo>
                  <a:pt x="1597157" y="1103232"/>
                  <a:pt x="1581574" y="1107040"/>
                  <a:pt x="1437549" y="1089529"/>
                </a:cubicBezTo>
                <a:cubicBezTo>
                  <a:pt x="1293524" y="1072018"/>
                  <a:pt x="1161962" y="1097502"/>
                  <a:pt x="1084943" y="1089529"/>
                </a:cubicBezTo>
                <a:cubicBezTo>
                  <a:pt x="1007924" y="1081556"/>
                  <a:pt x="343901" y="1072342"/>
                  <a:pt x="0" y="1089529"/>
                </a:cubicBezTo>
                <a:cubicBezTo>
                  <a:pt x="-26431" y="887154"/>
                  <a:pt x="462" y="786559"/>
                  <a:pt x="0" y="533869"/>
                </a:cubicBezTo>
                <a:cubicBezTo>
                  <a:pt x="-462" y="281179"/>
                  <a:pt x="24968" y="151009"/>
                  <a:pt x="0" y="0"/>
                </a:cubicBezTo>
                <a:close/>
              </a:path>
            </a:pathLst>
          </a:custGeom>
          <a:noFill/>
          <a:ln>
            <a:solidFill>
              <a:schemeClr val="tx1"/>
            </a:solidFill>
            <a:extLst>
              <a:ext uri="{C807C97D-BFC1-408E-A445-0C87EB9F89A2}">
                <ask:lineSketchStyleProps xmlns:ask="http://schemas.microsoft.com/office/drawing/2018/sketchyshapes" sd="1801954910">
                  <a:prstGeom prst="rect">
                    <a:avLst/>
                  </a:prstGeom>
                  <ask:type>
                    <ask:lineSketchFreehand/>
                  </ask:type>
                </ask:lineSketchStyleProps>
              </a:ext>
            </a:extLst>
          </a:ln>
        </p:spPr>
        <p:txBody>
          <a:bodyPr wrap="square">
            <a:spAutoFit/>
          </a:bodyPr>
          <a:lstStyle/>
          <a:p>
            <a:pPr marL="0" indent="0" algn="just">
              <a:lnSpc>
                <a:spcPct val="90000"/>
              </a:lnSpc>
              <a:buFont typeface="Arial" panose="020B0604020202020204" pitchFamily="34" charset="0"/>
              <a:buNone/>
            </a:pPr>
            <a:r>
              <a:rPr lang="en-US" altLang="en-US" sz="2400" b="1" dirty="0">
                <a:solidFill>
                  <a:srgbClr val="0033CC"/>
                </a:solidFill>
                <a:latin typeface="Arial" panose="020B0604020202020204" pitchFamily="34" charset="0"/>
                <a:cs typeface="Arial" panose="020B0604020202020204" pitchFamily="34" charset="0"/>
              </a:rPr>
              <a:t>3. </a:t>
            </a:r>
            <a:r>
              <a:rPr lang="en-US" altLang="en-US" sz="2400" dirty="0">
                <a:solidFill>
                  <a:srgbClr val="0033CC"/>
                </a:solidFill>
                <a:latin typeface="Arial" panose="020B0604020202020204" pitchFamily="34" charset="0"/>
                <a:cs typeface="Arial" panose="020B0604020202020204" pitchFamily="34" charset="0"/>
              </a:rPr>
              <a:t>T</a:t>
            </a:r>
            <a:r>
              <a:rPr lang="vi-VN" altLang="en-US" sz="2400" dirty="0">
                <a:solidFill>
                  <a:srgbClr val="0033CC"/>
                </a:solidFill>
                <a:cs typeface="Arial" panose="020B0604020202020204" pitchFamily="34" charset="0"/>
              </a:rPr>
              <a:t>rường hợp cơ sở xả khí thải </a:t>
            </a:r>
            <a:r>
              <a:rPr lang="vi-VN" altLang="en-US" sz="2400" b="1" dirty="0">
                <a:solidFill>
                  <a:srgbClr val="0033CC"/>
                </a:solidFill>
                <a:cs typeface="Arial" panose="020B0604020202020204" pitchFamily="34" charset="0"/>
              </a:rPr>
              <a:t>giải thể, phá sản, chấm dứt hoạt động </a:t>
            </a:r>
            <a:r>
              <a:rPr lang="vi-VN" altLang="en-US" sz="2400" dirty="0">
                <a:solidFill>
                  <a:srgbClr val="0033CC"/>
                </a:solidFill>
                <a:cs typeface="Arial" panose="020B0604020202020204" pitchFamily="34" charset="0"/>
              </a:rPr>
              <a:t>theo quy định của pháp luật thì </a:t>
            </a:r>
            <a:r>
              <a:rPr lang="vi-VN" altLang="en-US" sz="2400" b="1" dirty="0">
                <a:solidFill>
                  <a:srgbClr val="0033CC"/>
                </a:solidFill>
                <a:cs typeface="Arial" panose="020B0604020202020204" pitchFamily="34" charset="0"/>
              </a:rPr>
              <a:t>phải hoàn thành nghĩa vụ phí </a:t>
            </a:r>
            <a:r>
              <a:rPr lang="vi-VN" altLang="en-US" sz="2400" dirty="0">
                <a:solidFill>
                  <a:srgbClr val="0033CC"/>
                </a:solidFill>
                <a:cs typeface="Arial" panose="020B0604020202020204" pitchFamily="34" charset="0"/>
              </a:rPr>
              <a:t>theo quy định của pháp luật về quản lý thuế và quy định của pháp luật có liên quan.</a:t>
            </a:r>
            <a:endParaRPr lang="en-US" altLang="en-US" sz="2400" dirty="0">
              <a:solidFill>
                <a:srgbClr val="0033CC"/>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970CECE-E62A-6086-E365-DE225FF26EAF}"/>
              </a:ext>
            </a:extLst>
          </p:cNvPr>
          <p:cNvSpPr txBox="1"/>
          <p:nvPr/>
        </p:nvSpPr>
        <p:spPr>
          <a:xfrm>
            <a:off x="861218" y="1929658"/>
            <a:ext cx="11001828" cy="3785652"/>
          </a:xfrm>
          <a:custGeom>
            <a:avLst/>
            <a:gdLst>
              <a:gd name="connsiteX0" fmla="*/ 0 w 11001828"/>
              <a:gd name="connsiteY0" fmla="*/ 0 h 3785652"/>
              <a:gd name="connsiteX1" fmla="*/ 467578 w 11001828"/>
              <a:gd name="connsiteY1" fmla="*/ 0 h 3785652"/>
              <a:gd name="connsiteX2" fmla="*/ 1375229 w 11001828"/>
              <a:gd name="connsiteY2" fmla="*/ 0 h 3785652"/>
              <a:gd name="connsiteX3" fmla="*/ 2172861 w 11001828"/>
              <a:gd name="connsiteY3" fmla="*/ 0 h 3785652"/>
              <a:gd name="connsiteX4" fmla="*/ 2860475 w 11001828"/>
              <a:gd name="connsiteY4" fmla="*/ 0 h 3785652"/>
              <a:gd name="connsiteX5" fmla="*/ 3218035 w 11001828"/>
              <a:gd name="connsiteY5" fmla="*/ 0 h 3785652"/>
              <a:gd name="connsiteX6" fmla="*/ 4015667 w 11001828"/>
              <a:gd name="connsiteY6" fmla="*/ 0 h 3785652"/>
              <a:gd name="connsiteX7" fmla="*/ 4923318 w 11001828"/>
              <a:gd name="connsiteY7" fmla="*/ 0 h 3785652"/>
              <a:gd name="connsiteX8" fmla="*/ 5500914 w 11001828"/>
              <a:gd name="connsiteY8" fmla="*/ 0 h 3785652"/>
              <a:gd name="connsiteX9" fmla="*/ 6298547 w 11001828"/>
              <a:gd name="connsiteY9" fmla="*/ 0 h 3785652"/>
              <a:gd name="connsiteX10" fmla="*/ 6986161 w 11001828"/>
              <a:gd name="connsiteY10" fmla="*/ 0 h 3785652"/>
              <a:gd name="connsiteX11" fmla="*/ 7453738 w 11001828"/>
              <a:gd name="connsiteY11" fmla="*/ 0 h 3785652"/>
              <a:gd name="connsiteX12" fmla="*/ 7921316 w 11001828"/>
              <a:gd name="connsiteY12" fmla="*/ 0 h 3785652"/>
              <a:gd name="connsiteX13" fmla="*/ 8388894 w 11001828"/>
              <a:gd name="connsiteY13" fmla="*/ 0 h 3785652"/>
              <a:gd name="connsiteX14" fmla="*/ 9296545 w 11001828"/>
              <a:gd name="connsiteY14" fmla="*/ 0 h 3785652"/>
              <a:gd name="connsiteX15" fmla="*/ 9874141 w 11001828"/>
              <a:gd name="connsiteY15" fmla="*/ 0 h 3785652"/>
              <a:gd name="connsiteX16" fmla="*/ 11001828 w 11001828"/>
              <a:gd name="connsiteY16" fmla="*/ 0 h 3785652"/>
              <a:gd name="connsiteX17" fmla="*/ 11001828 w 11001828"/>
              <a:gd name="connsiteY17" fmla="*/ 706655 h 3785652"/>
              <a:gd name="connsiteX18" fmla="*/ 11001828 w 11001828"/>
              <a:gd name="connsiteY18" fmla="*/ 1413310 h 3785652"/>
              <a:gd name="connsiteX19" fmla="*/ 11001828 w 11001828"/>
              <a:gd name="connsiteY19" fmla="*/ 1930683 h 3785652"/>
              <a:gd name="connsiteX20" fmla="*/ 11001828 w 11001828"/>
              <a:gd name="connsiteY20" fmla="*/ 2561625 h 3785652"/>
              <a:gd name="connsiteX21" fmla="*/ 11001828 w 11001828"/>
              <a:gd name="connsiteY21" fmla="*/ 3230423 h 3785652"/>
              <a:gd name="connsiteX22" fmla="*/ 11001828 w 11001828"/>
              <a:gd name="connsiteY22" fmla="*/ 3785652 h 3785652"/>
              <a:gd name="connsiteX23" fmla="*/ 10534250 w 11001828"/>
              <a:gd name="connsiteY23" fmla="*/ 3785652 h 3785652"/>
              <a:gd name="connsiteX24" fmla="*/ 9846636 w 11001828"/>
              <a:gd name="connsiteY24" fmla="*/ 3785652 h 3785652"/>
              <a:gd name="connsiteX25" fmla="*/ 9159022 w 11001828"/>
              <a:gd name="connsiteY25" fmla="*/ 3785652 h 3785652"/>
              <a:gd name="connsiteX26" fmla="*/ 8581426 w 11001828"/>
              <a:gd name="connsiteY26" fmla="*/ 3785652 h 3785652"/>
              <a:gd name="connsiteX27" fmla="*/ 8223866 w 11001828"/>
              <a:gd name="connsiteY27" fmla="*/ 3785652 h 3785652"/>
              <a:gd name="connsiteX28" fmla="*/ 7646270 w 11001828"/>
              <a:gd name="connsiteY28" fmla="*/ 3785652 h 3785652"/>
              <a:gd name="connsiteX29" fmla="*/ 6958656 w 11001828"/>
              <a:gd name="connsiteY29" fmla="*/ 3785652 h 3785652"/>
              <a:gd name="connsiteX30" fmla="*/ 6051005 w 11001828"/>
              <a:gd name="connsiteY30" fmla="*/ 3785652 h 3785652"/>
              <a:gd name="connsiteX31" fmla="*/ 5363391 w 11001828"/>
              <a:gd name="connsiteY31" fmla="*/ 3785652 h 3785652"/>
              <a:gd name="connsiteX32" fmla="*/ 4565759 w 11001828"/>
              <a:gd name="connsiteY32" fmla="*/ 3785652 h 3785652"/>
              <a:gd name="connsiteX33" fmla="*/ 3658108 w 11001828"/>
              <a:gd name="connsiteY33" fmla="*/ 3785652 h 3785652"/>
              <a:gd name="connsiteX34" fmla="*/ 3300548 w 11001828"/>
              <a:gd name="connsiteY34" fmla="*/ 3785652 h 3785652"/>
              <a:gd name="connsiteX35" fmla="*/ 2722952 w 11001828"/>
              <a:gd name="connsiteY35" fmla="*/ 3785652 h 3785652"/>
              <a:gd name="connsiteX36" fmla="*/ 1925320 w 11001828"/>
              <a:gd name="connsiteY36" fmla="*/ 3785652 h 3785652"/>
              <a:gd name="connsiteX37" fmla="*/ 1237706 w 11001828"/>
              <a:gd name="connsiteY37" fmla="*/ 3785652 h 3785652"/>
              <a:gd name="connsiteX38" fmla="*/ 770128 w 11001828"/>
              <a:gd name="connsiteY38" fmla="*/ 3785652 h 3785652"/>
              <a:gd name="connsiteX39" fmla="*/ 0 w 11001828"/>
              <a:gd name="connsiteY39" fmla="*/ 3785652 h 3785652"/>
              <a:gd name="connsiteX40" fmla="*/ 0 w 11001828"/>
              <a:gd name="connsiteY40" fmla="*/ 3192567 h 3785652"/>
              <a:gd name="connsiteX41" fmla="*/ 0 w 11001828"/>
              <a:gd name="connsiteY41" fmla="*/ 2637338 h 3785652"/>
              <a:gd name="connsiteX42" fmla="*/ 0 w 11001828"/>
              <a:gd name="connsiteY42" fmla="*/ 2082109 h 3785652"/>
              <a:gd name="connsiteX43" fmla="*/ 0 w 11001828"/>
              <a:gd name="connsiteY43" fmla="*/ 1526880 h 3785652"/>
              <a:gd name="connsiteX44" fmla="*/ 0 w 11001828"/>
              <a:gd name="connsiteY44" fmla="*/ 895938 h 3785652"/>
              <a:gd name="connsiteX45" fmla="*/ 0 w 11001828"/>
              <a:gd name="connsiteY45" fmla="*/ 0 h 3785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001828" h="3785652" extrusionOk="0">
                <a:moveTo>
                  <a:pt x="0" y="0"/>
                </a:moveTo>
                <a:cubicBezTo>
                  <a:pt x="129884" y="-2143"/>
                  <a:pt x="281066" y="22556"/>
                  <a:pt x="467578" y="0"/>
                </a:cubicBezTo>
                <a:cubicBezTo>
                  <a:pt x="654090" y="-22556"/>
                  <a:pt x="1074312" y="-16552"/>
                  <a:pt x="1375229" y="0"/>
                </a:cubicBezTo>
                <a:cubicBezTo>
                  <a:pt x="1676146" y="16552"/>
                  <a:pt x="1962590" y="-1369"/>
                  <a:pt x="2172861" y="0"/>
                </a:cubicBezTo>
                <a:cubicBezTo>
                  <a:pt x="2383132" y="1369"/>
                  <a:pt x="2590190" y="-19344"/>
                  <a:pt x="2860475" y="0"/>
                </a:cubicBezTo>
                <a:cubicBezTo>
                  <a:pt x="3130760" y="19344"/>
                  <a:pt x="3098274" y="545"/>
                  <a:pt x="3218035" y="0"/>
                </a:cubicBezTo>
                <a:cubicBezTo>
                  <a:pt x="3337796" y="-545"/>
                  <a:pt x="3763259" y="17602"/>
                  <a:pt x="4015667" y="0"/>
                </a:cubicBezTo>
                <a:cubicBezTo>
                  <a:pt x="4268075" y="-17602"/>
                  <a:pt x="4658953" y="17491"/>
                  <a:pt x="4923318" y="0"/>
                </a:cubicBezTo>
                <a:cubicBezTo>
                  <a:pt x="5187683" y="-17491"/>
                  <a:pt x="5219172" y="4566"/>
                  <a:pt x="5500914" y="0"/>
                </a:cubicBezTo>
                <a:cubicBezTo>
                  <a:pt x="5782656" y="-4566"/>
                  <a:pt x="6094098" y="12135"/>
                  <a:pt x="6298547" y="0"/>
                </a:cubicBezTo>
                <a:cubicBezTo>
                  <a:pt x="6502996" y="-12135"/>
                  <a:pt x="6741239" y="24109"/>
                  <a:pt x="6986161" y="0"/>
                </a:cubicBezTo>
                <a:cubicBezTo>
                  <a:pt x="7231083" y="-24109"/>
                  <a:pt x="7273754" y="-12616"/>
                  <a:pt x="7453738" y="0"/>
                </a:cubicBezTo>
                <a:cubicBezTo>
                  <a:pt x="7633722" y="12616"/>
                  <a:pt x="7803929" y="-15582"/>
                  <a:pt x="7921316" y="0"/>
                </a:cubicBezTo>
                <a:cubicBezTo>
                  <a:pt x="8038703" y="15582"/>
                  <a:pt x="8251163" y="-17837"/>
                  <a:pt x="8388894" y="0"/>
                </a:cubicBezTo>
                <a:cubicBezTo>
                  <a:pt x="8526625" y="17837"/>
                  <a:pt x="8862828" y="-36224"/>
                  <a:pt x="9296545" y="0"/>
                </a:cubicBezTo>
                <a:cubicBezTo>
                  <a:pt x="9730262" y="36224"/>
                  <a:pt x="9596118" y="18027"/>
                  <a:pt x="9874141" y="0"/>
                </a:cubicBezTo>
                <a:cubicBezTo>
                  <a:pt x="10152164" y="-18027"/>
                  <a:pt x="10500322" y="12625"/>
                  <a:pt x="11001828" y="0"/>
                </a:cubicBezTo>
                <a:cubicBezTo>
                  <a:pt x="10979746" y="189059"/>
                  <a:pt x="11032517" y="358523"/>
                  <a:pt x="11001828" y="706655"/>
                </a:cubicBezTo>
                <a:cubicBezTo>
                  <a:pt x="10971139" y="1054788"/>
                  <a:pt x="10975914" y="1238262"/>
                  <a:pt x="11001828" y="1413310"/>
                </a:cubicBezTo>
                <a:cubicBezTo>
                  <a:pt x="11027742" y="1588359"/>
                  <a:pt x="11016375" y="1689621"/>
                  <a:pt x="11001828" y="1930683"/>
                </a:cubicBezTo>
                <a:cubicBezTo>
                  <a:pt x="10987281" y="2171745"/>
                  <a:pt x="11029891" y="2290893"/>
                  <a:pt x="11001828" y="2561625"/>
                </a:cubicBezTo>
                <a:cubicBezTo>
                  <a:pt x="10973765" y="2832357"/>
                  <a:pt x="11008057" y="3083193"/>
                  <a:pt x="11001828" y="3230423"/>
                </a:cubicBezTo>
                <a:cubicBezTo>
                  <a:pt x="10995599" y="3377653"/>
                  <a:pt x="11014931" y="3644223"/>
                  <a:pt x="11001828" y="3785652"/>
                </a:cubicBezTo>
                <a:cubicBezTo>
                  <a:pt x="10811449" y="3771441"/>
                  <a:pt x="10756109" y="3790000"/>
                  <a:pt x="10534250" y="3785652"/>
                </a:cubicBezTo>
                <a:cubicBezTo>
                  <a:pt x="10312391" y="3781304"/>
                  <a:pt x="10133571" y="3757283"/>
                  <a:pt x="9846636" y="3785652"/>
                </a:cubicBezTo>
                <a:cubicBezTo>
                  <a:pt x="9559701" y="3814021"/>
                  <a:pt x="9350370" y="3799104"/>
                  <a:pt x="9159022" y="3785652"/>
                </a:cubicBezTo>
                <a:cubicBezTo>
                  <a:pt x="8967674" y="3772200"/>
                  <a:pt x="8814822" y="3813076"/>
                  <a:pt x="8581426" y="3785652"/>
                </a:cubicBezTo>
                <a:cubicBezTo>
                  <a:pt x="8348030" y="3758228"/>
                  <a:pt x="8370734" y="3778859"/>
                  <a:pt x="8223866" y="3785652"/>
                </a:cubicBezTo>
                <a:cubicBezTo>
                  <a:pt x="8076998" y="3792445"/>
                  <a:pt x="7831885" y="3780988"/>
                  <a:pt x="7646270" y="3785652"/>
                </a:cubicBezTo>
                <a:cubicBezTo>
                  <a:pt x="7460655" y="3790316"/>
                  <a:pt x="7159383" y="3789496"/>
                  <a:pt x="6958656" y="3785652"/>
                </a:cubicBezTo>
                <a:cubicBezTo>
                  <a:pt x="6757929" y="3781808"/>
                  <a:pt x="6248198" y="3792973"/>
                  <a:pt x="6051005" y="3785652"/>
                </a:cubicBezTo>
                <a:cubicBezTo>
                  <a:pt x="5853812" y="3778331"/>
                  <a:pt x="5675986" y="3776807"/>
                  <a:pt x="5363391" y="3785652"/>
                </a:cubicBezTo>
                <a:cubicBezTo>
                  <a:pt x="5050796" y="3794497"/>
                  <a:pt x="4937386" y="3791008"/>
                  <a:pt x="4565759" y="3785652"/>
                </a:cubicBezTo>
                <a:cubicBezTo>
                  <a:pt x="4194132" y="3780296"/>
                  <a:pt x="3887598" y="3810639"/>
                  <a:pt x="3658108" y="3785652"/>
                </a:cubicBezTo>
                <a:cubicBezTo>
                  <a:pt x="3428618" y="3760665"/>
                  <a:pt x="3380049" y="3778626"/>
                  <a:pt x="3300548" y="3785652"/>
                </a:cubicBezTo>
                <a:cubicBezTo>
                  <a:pt x="3221047" y="3792678"/>
                  <a:pt x="2943571" y="3812417"/>
                  <a:pt x="2722952" y="3785652"/>
                </a:cubicBezTo>
                <a:cubicBezTo>
                  <a:pt x="2502333" y="3758887"/>
                  <a:pt x="2140792" y="3814726"/>
                  <a:pt x="1925320" y="3785652"/>
                </a:cubicBezTo>
                <a:cubicBezTo>
                  <a:pt x="1709848" y="3756578"/>
                  <a:pt x="1490081" y="3797478"/>
                  <a:pt x="1237706" y="3785652"/>
                </a:cubicBezTo>
                <a:cubicBezTo>
                  <a:pt x="985331" y="3773826"/>
                  <a:pt x="986689" y="3770687"/>
                  <a:pt x="770128" y="3785652"/>
                </a:cubicBezTo>
                <a:cubicBezTo>
                  <a:pt x="553567" y="3800617"/>
                  <a:pt x="201660" y="3766434"/>
                  <a:pt x="0" y="3785652"/>
                </a:cubicBezTo>
                <a:cubicBezTo>
                  <a:pt x="5354" y="3624115"/>
                  <a:pt x="-22107" y="3340536"/>
                  <a:pt x="0" y="3192567"/>
                </a:cubicBezTo>
                <a:cubicBezTo>
                  <a:pt x="22107" y="3044599"/>
                  <a:pt x="2643" y="2808395"/>
                  <a:pt x="0" y="2637338"/>
                </a:cubicBezTo>
                <a:cubicBezTo>
                  <a:pt x="-2643" y="2466281"/>
                  <a:pt x="-21325" y="2217282"/>
                  <a:pt x="0" y="2082109"/>
                </a:cubicBezTo>
                <a:cubicBezTo>
                  <a:pt x="21325" y="1946936"/>
                  <a:pt x="-7964" y="1769492"/>
                  <a:pt x="0" y="1526880"/>
                </a:cubicBezTo>
                <a:cubicBezTo>
                  <a:pt x="7964" y="1284268"/>
                  <a:pt x="-22609" y="1108849"/>
                  <a:pt x="0" y="895938"/>
                </a:cubicBezTo>
                <a:cubicBezTo>
                  <a:pt x="22609" y="683027"/>
                  <a:pt x="22674" y="309877"/>
                  <a:pt x="0" y="0"/>
                </a:cubicBezTo>
                <a:close/>
              </a:path>
            </a:pathLst>
          </a:custGeom>
          <a:noFill/>
          <a:ln>
            <a:solidFill>
              <a:schemeClr val="tx1"/>
            </a:solidFill>
            <a:extLst>
              <a:ext uri="{C807C97D-BFC1-408E-A445-0C87EB9F89A2}">
                <ask:lineSketchStyleProps xmlns:ask="http://schemas.microsoft.com/office/drawing/2018/sketchyshapes" sd="474057613">
                  <a:prstGeom prst="rect">
                    <a:avLst/>
                  </a:prstGeom>
                  <ask:type>
                    <ask:lineSketchFreehand/>
                  </ask:type>
                </ask:lineSketchStyleProps>
              </a:ext>
            </a:extLst>
          </a:ln>
        </p:spPr>
        <p:txBody>
          <a:bodyPr wrap="square">
            <a:spAutoFit/>
          </a:bodyPr>
          <a:lstStyle>
            <a:defPPr>
              <a:defRPr lang="en-US"/>
            </a:defPPr>
            <a:lvl1pPr indent="0" algn="just">
              <a:lnSpc>
                <a:spcPct val="90000"/>
              </a:lnSpc>
              <a:buFont typeface="Arial" panose="020B0604020202020204" pitchFamily="34" charset="0"/>
              <a:buNone/>
              <a:defRPr sz="2000" b="1">
                <a:latin typeface="Arial" panose="020B0604020202020204" pitchFamily="34" charset="0"/>
                <a:cs typeface="Arial" panose="020B0604020202020204" pitchFamily="34" charset="0"/>
              </a:defRPr>
            </a:lvl1pPr>
          </a:lstStyle>
          <a:p>
            <a:pPr>
              <a:lnSpc>
                <a:spcPct val="100000"/>
              </a:lnSpc>
            </a:pPr>
            <a:r>
              <a:rPr lang="en-US" altLang="en-US" sz="2400" dirty="0">
                <a:solidFill>
                  <a:srgbClr val="0033CC"/>
                </a:solidFill>
              </a:rPr>
              <a:t>4. </a:t>
            </a:r>
            <a:r>
              <a:rPr lang="en-US" altLang="en-US" sz="2400" b="0" dirty="0" err="1">
                <a:solidFill>
                  <a:srgbClr val="0033CC"/>
                </a:solidFill>
              </a:rPr>
              <a:t>Cơ</a:t>
            </a:r>
            <a:r>
              <a:rPr lang="en-US" altLang="en-US" sz="2400" b="0" dirty="0">
                <a:solidFill>
                  <a:srgbClr val="0033CC"/>
                </a:solidFill>
              </a:rPr>
              <a:t> </a:t>
            </a:r>
            <a:r>
              <a:rPr lang="en-US" altLang="en-US" sz="2400" b="0" dirty="0" err="1">
                <a:solidFill>
                  <a:srgbClr val="0033CC"/>
                </a:solidFill>
              </a:rPr>
              <a:t>sở</a:t>
            </a:r>
            <a:r>
              <a:rPr lang="en-US" altLang="en-US" sz="2400" b="0" dirty="0">
                <a:solidFill>
                  <a:srgbClr val="0033CC"/>
                </a:solidFill>
              </a:rPr>
              <a:t> </a:t>
            </a:r>
            <a:r>
              <a:rPr lang="en-US" altLang="en-US" sz="2400" b="0" dirty="0" err="1">
                <a:solidFill>
                  <a:srgbClr val="0033CC"/>
                </a:solidFill>
              </a:rPr>
              <a:t>không</a:t>
            </a:r>
            <a:r>
              <a:rPr lang="en-US" altLang="en-US" sz="2400" b="0" dirty="0">
                <a:solidFill>
                  <a:srgbClr val="0033CC"/>
                </a:solidFill>
              </a:rPr>
              <a:t> </a:t>
            </a:r>
            <a:r>
              <a:rPr lang="en-US" altLang="en-US" sz="2400" b="0" dirty="0" err="1">
                <a:solidFill>
                  <a:srgbClr val="0033CC"/>
                </a:solidFill>
              </a:rPr>
              <a:t>nộp</a:t>
            </a:r>
            <a:r>
              <a:rPr lang="en-US" altLang="en-US" sz="2400" b="0" dirty="0">
                <a:solidFill>
                  <a:srgbClr val="0033CC"/>
                </a:solidFill>
              </a:rPr>
              <a:t> </a:t>
            </a:r>
            <a:r>
              <a:rPr lang="en-US" altLang="en-US" sz="2400" b="0" dirty="0" err="1">
                <a:solidFill>
                  <a:srgbClr val="0033CC"/>
                </a:solidFill>
              </a:rPr>
              <a:t>phí</a:t>
            </a:r>
            <a:r>
              <a:rPr lang="en-US" altLang="en-US" sz="2400" b="0" dirty="0">
                <a:solidFill>
                  <a:srgbClr val="0033CC"/>
                </a:solidFill>
              </a:rPr>
              <a:t> </a:t>
            </a:r>
            <a:r>
              <a:rPr lang="en-US" altLang="en-US" sz="2400" b="0" dirty="0" err="1">
                <a:solidFill>
                  <a:srgbClr val="0033CC"/>
                </a:solidFill>
              </a:rPr>
              <a:t>theo</a:t>
            </a:r>
            <a:r>
              <a:rPr lang="en-US" altLang="en-US" sz="2400" b="0" dirty="0">
                <a:solidFill>
                  <a:srgbClr val="0033CC"/>
                </a:solidFill>
              </a:rPr>
              <a:t> </a:t>
            </a:r>
            <a:r>
              <a:rPr lang="en-US" altLang="en-US" sz="2400" b="0" dirty="0" err="1">
                <a:solidFill>
                  <a:srgbClr val="0033CC"/>
                </a:solidFill>
              </a:rPr>
              <a:t>đúng</a:t>
            </a:r>
            <a:r>
              <a:rPr lang="en-US" altLang="en-US" sz="2400" b="0" dirty="0">
                <a:solidFill>
                  <a:srgbClr val="0033CC"/>
                </a:solidFill>
              </a:rPr>
              <a:t> </a:t>
            </a:r>
            <a:r>
              <a:rPr lang="en-US" altLang="en-US" sz="2400" b="0" dirty="0" err="1">
                <a:solidFill>
                  <a:srgbClr val="0033CC"/>
                </a:solidFill>
              </a:rPr>
              <a:t>quy</a:t>
            </a:r>
            <a:r>
              <a:rPr lang="en-US" altLang="en-US" sz="2400" b="0" dirty="0">
                <a:solidFill>
                  <a:srgbClr val="0033CC"/>
                </a:solidFill>
              </a:rPr>
              <a:t> </a:t>
            </a:r>
            <a:r>
              <a:rPr lang="en-US" altLang="en-US" sz="2400" b="0" dirty="0" err="1">
                <a:solidFill>
                  <a:srgbClr val="0033CC"/>
                </a:solidFill>
              </a:rPr>
              <a:t>định</a:t>
            </a:r>
            <a:r>
              <a:rPr lang="en-US" altLang="en-US" sz="2400" b="0" dirty="0">
                <a:solidFill>
                  <a:srgbClr val="0033CC"/>
                </a:solidFill>
              </a:rPr>
              <a:t> </a:t>
            </a:r>
            <a:r>
              <a:rPr lang="en-US" altLang="en-US" sz="2400" b="0" dirty="0">
                <a:solidFill>
                  <a:srgbClr val="0033CC"/>
                </a:solidFill>
                <a:sym typeface="Wingdings" panose="05000000000000000000" pitchFamily="2" charset="2"/>
              </a:rPr>
              <a:t> </a:t>
            </a:r>
            <a:r>
              <a:rPr lang="en-US" altLang="en-US" sz="2400" dirty="0" err="1">
                <a:solidFill>
                  <a:srgbClr val="0033CC"/>
                </a:solidFill>
                <a:sym typeface="Wingdings" panose="05000000000000000000" pitchFamily="2" charset="2"/>
              </a:rPr>
              <a:t>Nộp</a:t>
            </a:r>
            <a:r>
              <a:rPr lang="en-US" altLang="en-US" sz="2400" dirty="0">
                <a:solidFill>
                  <a:srgbClr val="0033CC"/>
                </a:solidFill>
                <a:sym typeface="Wingdings" panose="05000000000000000000" pitchFamily="2" charset="2"/>
              </a:rPr>
              <a:t> </a:t>
            </a:r>
            <a:r>
              <a:rPr lang="en-US" altLang="en-US" sz="2400" dirty="0" err="1">
                <a:solidFill>
                  <a:srgbClr val="0033CC"/>
                </a:solidFill>
                <a:sym typeface="Wingdings" panose="05000000000000000000" pitchFamily="2" charset="2"/>
              </a:rPr>
              <a:t>đủ</a:t>
            </a:r>
            <a:r>
              <a:rPr lang="en-US" altLang="en-US" sz="2400" dirty="0">
                <a:solidFill>
                  <a:srgbClr val="0033CC"/>
                </a:solidFill>
                <a:sym typeface="Wingdings" panose="05000000000000000000" pitchFamily="2" charset="2"/>
              </a:rPr>
              <a:t> </a:t>
            </a:r>
            <a:r>
              <a:rPr lang="en-US" altLang="en-US" sz="2400" dirty="0" err="1">
                <a:solidFill>
                  <a:srgbClr val="0033CC"/>
                </a:solidFill>
                <a:sym typeface="Wingdings" panose="05000000000000000000" pitchFamily="2" charset="2"/>
              </a:rPr>
              <a:t>số</a:t>
            </a:r>
            <a:r>
              <a:rPr lang="en-US" altLang="en-US" sz="2400" dirty="0">
                <a:solidFill>
                  <a:srgbClr val="0033CC"/>
                </a:solidFill>
                <a:sym typeface="Wingdings" panose="05000000000000000000" pitchFamily="2" charset="2"/>
              </a:rPr>
              <a:t> </a:t>
            </a:r>
            <a:r>
              <a:rPr lang="en-US" altLang="en-US" sz="2400" dirty="0" err="1">
                <a:solidFill>
                  <a:srgbClr val="0033CC"/>
                </a:solidFill>
                <a:sym typeface="Wingdings" panose="05000000000000000000" pitchFamily="2" charset="2"/>
              </a:rPr>
              <a:t>phí</a:t>
            </a:r>
            <a:r>
              <a:rPr lang="en-US" altLang="en-US" sz="2400" dirty="0">
                <a:solidFill>
                  <a:srgbClr val="0033CC"/>
                </a:solidFill>
                <a:sym typeface="Wingdings" panose="05000000000000000000" pitchFamily="2" charset="2"/>
              </a:rPr>
              <a:t> + </a:t>
            </a:r>
            <a:r>
              <a:rPr lang="en-US" altLang="en-US" sz="2400" dirty="0" err="1">
                <a:solidFill>
                  <a:srgbClr val="0033CC"/>
                </a:solidFill>
                <a:sym typeface="Wingdings" panose="05000000000000000000" pitchFamily="2" charset="2"/>
              </a:rPr>
              <a:t>tiền</a:t>
            </a:r>
            <a:r>
              <a:rPr lang="en-US" altLang="en-US" sz="2400" dirty="0">
                <a:solidFill>
                  <a:srgbClr val="0033CC"/>
                </a:solidFill>
                <a:sym typeface="Wingdings" panose="05000000000000000000" pitchFamily="2" charset="2"/>
              </a:rPr>
              <a:t> </a:t>
            </a:r>
            <a:r>
              <a:rPr lang="en-US" altLang="en-US" sz="2400" dirty="0" err="1">
                <a:solidFill>
                  <a:srgbClr val="0033CC"/>
                </a:solidFill>
                <a:sym typeface="Wingdings" panose="05000000000000000000" pitchFamily="2" charset="2"/>
              </a:rPr>
              <a:t>chậm</a:t>
            </a:r>
            <a:r>
              <a:rPr lang="en-US" altLang="en-US" sz="2400" dirty="0">
                <a:solidFill>
                  <a:srgbClr val="0033CC"/>
                </a:solidFill>
                <a:sym typeface="Wingdings" panose="05000000000000000000" pitchFamily="2" charset="2"/>
              </a:rPr>
              <a:t> </a:t>
            </a:r>
            <a:r>
              <a:rPr lang="en-US" altLang="en-US" sz="2400" dirty="0" err="1">
                <a:solidFill>
                  <a:srgbClr val="0033CC"/>
                </a:solidFill>
                <a:sym typeface="Wingdings" panose="05000000000000000000" pitchFamily="2" charset="2"/>
              </a:rPr>
              <a:t>nộp</a:t>
            </a:r>
            <a:r>
              <a:rPr lang="en-US" altLang="en-US" sz="2400" dirty="0">
                <a:solidFill>
                  <a:srgbClr val="0033CC"/>
                </a:solidFill>
                <a:sym typeface="Wingdings" panose="05000000000000000000" pitchFamily="2" charset="2"/>
              </a:rPr>
              <a:t> </a:t>
            </a:r>
          </a:p>
          <a:p>
            <a:pPr>
              <a:lnSpc>
                <a:spcPct val="100000"/>
              </a:lnSpc>
            </a:pPr>
            <a:r>
              <a:rPr lang="en-US" altLang="en-US" sz="2400" b="0" i="1" dirty="0">
                <a:solidFill>
                  <a:srgbClr val="0033CC"/>
                </a:solidFill>
                <a:sym typeface="Wingdings" panose="05000000000000000000" pitchFamily="2" charset="2"/>
              </a:rPr>
              <a:t>(</a:t>
            </a:r>
            <a:r>
              <a:rPr lang="en-US" altLang="en-US" sz="2400" b="0" i="1" dirty="0" err="1">
                <a:solidFill>
                  <a:srgbClr val="0033CC"/>
                </a:solidFill>
                <a:sym typeface="Wingdings" panose="05000000000000000000" pitchFamily="2" charset="2"/>
              </a:rPr>
              <a:t>quy</a:t>
            </a:r>
            <a:r>
              <a:rPr lang="en-US" altLang="en-US" sz="2400" b="0" i="1" dirty="0">
                <a:solidFill>
                  <a:srgbClr val="0033CC"/>
                </a:solidFill>
                <a:sym typeface="Wingdings" panose="05000000000000000000" pitchFamily="2" charset="2"/>
              </a:rPr>
              <a:t> </a:t>
            </a:r>
            <a:r>
              <a:rPr lang="en-US" altLang="en-US" sz="2400" b="0" i="1" dirty="0" err="1">
                <a:solidFill>
                  <a:srgbClr val="0033CC"/>
                </a:solidFill>
                <a:sym typeface="Wingdings" panose="05000000000000000000" pitchFamily="2" charset="2"/>
              </a:rPr>
              <a:t>định</a:t>
            </a:r>
            <a:r>
              <a:rPr lang="en-US" altLang="en-US" sz="2400" b="0" i="1" dirty="0">
                <a:solidFill>
                  <a:srgbClr val="0033CC"/>
                </a:solidFill>
                <a:sym typeface="Wingdings" panose="05000000000000000000" pitchFamily="2" charset="2"/>
              </a:rPr>
              <a:t> </a:t>
            </a:r>
            <a:r>
              <a:rPr lang="en-US" altLang="en-US" sz="2400" b="0" i="1" dirty="0" err="1">
                <a:solidFill>
                  <a:srgbClr val="0033CC"/>
                </a:solidFill>
                <a:sym typeface="Wingdings" panose="05000000000000000000" pitchFamily="2" charset="2"/>
              </a:rPr>
              <a:t>tại</a:t>
            </a:r>
            <a:r>
              <a:rPr lang="en-US" altLang="en-US" sz="2400" b="0" i="1" dirty="0">
                <a:solidFill>
                  <a:srgbClr val="0033CC"/>
                </a:solidFill>
                <a:sym typeface="Wingdings" panose="05000000000000000000" pitchFamily="2" charset="2"/>
              </a:rPr>
              <a:t> </a:t>
            </a:r>
            <a:r>
              <a:rPr lang="en-US" altLang="en-US" sz="2400" b="0" i="1" dirty="0" err="1">
                <a:solidFill>
                  <a:srgbClr val="0033CC"/>
                </a:solidFill>
                <a:sym typeface="Wingdings" panose="05000000000000000000" pitchFamily="2" charset="2"/>
              </a:rPr>
              <a:t>Khoản</a:t>
            </a:r>
            <a:r>
              <a:rPr lang="en-US" altLang="en-US" sz="2400" b="0" i="1" dirty="0">
                <a:solidFill>
                  <a:srgbClr val="0033CC"/>
                </a:solidFill>
                <a:sym typeface="Wingdings" panose="05000000000000000000" pitchFamily="2" charset="2"/>
              </a:rPr>
              <a:t> 4, </a:t>
            </a:r>
            <a:r>
              <a:rPr lang="en-US" altLang="en-US" sz="2400" b="0" i="1" dirty="0" err="1">
                <a:solidFill>
                  <a:srgbClr val="0033CC"/>
                </a:solidFill>
                <a:sym typeface="Wingdings" panose="05000000000000000000" pitchFamily="2" charset="2"/>
              </a:rPr>
              <a:t>Điều</a:t>
            </a:r>
            <a:r>
              <a:rPr lang="en-US" altLang="en-US" sz="2400" b="0" i="1" dirty="0">
                <a:solidFill>
                  <a:srgbClr val="0033CC"/>
                </a:solidFill>
                <a:sym typeface="Wingdings" panose="05000000000000000000" pitchFamily="2" charset="2"/>
              </a:rPr>
              <a:t> 7)</a:t>
            </a:r>
          </a:p>
          <a:p>
            <a:pPr>
              <a:lnSpc>
                <a:spcPct val="100000"/>
              </a:lnSpc>
            </a:pPr>
            <a:r>
              <a:rPr lang="en-US" altLang="en-US" sz="2400" b="0" dirty="0">
                <a:solidFill>
                  <a:srgbClr val="0033CC"/>
                </a:solidFill>
              </a:rPr>
              <a:t>       + </a:t>
            </a:r>
            <a:r>
              <a:rPr lang="en-US" altLang="en-US" sz="2400" b="0" i="1" dirty="0" err="1">
                <a:solidFill>
                  <a:srgbClr val="0033CC"/>
                </a:solidFill>
              </a:rPr>
              <a:t>Không</a:t>
            </a:r>
            <a:r>
              <a:rPr lang="en-US" altLang="en-US" sz="2400" b="0" i="1" dirty="0">
                <a:solidFill>
                  <a:srgbClr val="0033CC"/>
                </a:solidFill>
              </a:rPr>
              <a:t> </a:t>
            </a:r>
            <a:r>
              <a:rPr lang="en-US" altLang="en-US" sz="2400" b="0" i="1" dirty="0" err="1">
                <a:solidFill>
                  <a:srgbClr val="0033CC"/>
                </a:solidFill>
              </a:rPr>
              <a:t>thuộc</a:t>
            </a:r>
            <a:r>
              <a:rPr lang="en-US" altLang="en-US" sz="2400" b="0" i="1" dirty="0">
                <a:solidFill>
                  <a:srgbClr val="0033CC"/>
                </a:solidFill>
              </a:rPr>
              <a:t> QTĐK</a:t>
            </a:r>
            <a:r>
              <a:rPr lang="en-US" altLang="en-US" sz="2400" b="0" dirty="0">
                <a:solidFill>
                  <a:srgbClr val="0033CC"/>
                </a:solidFill>
              </a:rPr>
              <a:t>: </a:t>
            </a:r>
            <a:r>
              <a:rPr lang="en-US" altLang="en-US" sz="2400" b="0" dirty="0" err="1">
                <a:solidFill>
                  <a:srgbClr val="0033CC"/>
                </a:solidFill>
              </a:rPr>
              <a:t>số</a:t>
            </a:r>
            <a:r>
              <a:rPr lang="en-US" altLang="en-US" sz="2400" b="0" dirty="0">
                <a:solidFill>
                  <a:srgbClr val="0033CC"/>
                </a:solidFill>
              </a:rPr>
              <a:t> </a:t>
            </a:r>
            <a:r>
              <a:rPr lang="en-US" altLang="en-US" sz="2400" b="0" dirty="0" err="1">
                <a:solidFill>
                  <a:srgbClr val="0033CC"/>
                </a:solidFill>
              </a:rPr>
              <a:t>phí</a:t>
            </a:r>
            <a:r>
              <a:rPr lang="en-US" altLang="en-US" sz="2400" b="0" dirty="0">
                <a:solidFill>
                  <a:srgbClr val="0033CC"/>
                </a:solidFill>
              </a:rPr>
              <a:t> </a:t>
            </a:r>
            <a:r>
              <a:rPr lang="en-US" altLang="en-US" sz="2400" b="0" dirty="0" err="1">
                <a:solidFill>
                  <a:srgbClr val="0033CC"/>
                </a:solidFill>
              </a:rPr>
              <a:t>còn</a:t>
            </a:r>
            <a:r>
              <a:rPr lang="en-US" altLang="en-US" sz="2400" b="0" dirty="0">
                <a:solidFill>
                  <a:srgbClr val="0033CC"/>
                </a:solidFill>
              </a:rPr>
              <a:t> </a:t>
            </a:r>
            <a:r>
              <a:rPr lang="en-US" altLang="en-US" sz="2400" b="0" dirty="0" err="1">
                <a:solidFill>
                  <a:srgbClr val="0033CC"/>
                </a:solidFill>
              </a:rPr>
              <a:t>phải</a:t>
            </a:r>
            <a:r>
              <a:rPr lang="en-US" altLang="en-US" sz="2400" b="0" dirty="0">
                <a:solidFill>
                  <a:srgbClr val="0033CC"/>
                </a:solidFill>
              </a:rPr>
              <a:t> </a:t>
            </a:r>
            <a:r>
              <a:rPr lang="en-US" altLang="en-US" sz="2400" b="0" dirty="0" err="1">
                <a:solidFill>
                  <a:srgbClr val="0033CC"/>
                </a:solidFill>
              </a:rPr>
              <a:t>nộp</a:t>
            </a:r>
            <a:r>
              <a:rPr lang="en-US" altLang="en-US" sz="2400" b="0" dirty="0">
                <a:solidFill>
                  <a:srgbClr val="0033CC"/>
                </a:solidFill>
              </a:rPr>
              <a:t> </a:t>
            </a:r>
            <a:r>
              <a:rPr lang="en-US" altLang="en-US" sz="2400" b="0" dirty="0" err="1">
                <a:solidFill>
                  <a:srgbClr val="0033CC"/>
                </a:solidFill>
              </a:rPr>
              <a:t>thực</a:t>
            </a:r>
            <a:r>
              <a:rPr lang="en-US" altLang="en-US" sz="2400" b="0" dirty="0">
                <a:solidFill>
                  <a:srgbClr val="0033CC"/>
                </a:solidFill>
              </a:rPr>
              <a:t> </a:t>
            </a:r>
            <a:r>
              <a:rPr lang="en-US" altLang="en-US" sz="2400" b="0" dirty="0" err="1">
                <a:solidFill>
                  <a:srgbClr val="0033CC"/>
                </a:solidFill>
              </a:rPr>
              <a:t>hiện</a:t>
            </a:r>
            <a:r>
              <a:rPr lang="en-US" altLang="en-US" sz="2400" b="0" dirty="0">
                <a:solidFill>
                  <a:srgbClr val="0033CC"/>
                </a:solidFill>
              </a:rPr>
              <a:t> </a:t>
            </a:r>
            <a:r>
              <a:rPr lang="en-US" altLang="en-US" sz="2400" b="0" dirty="0" err="1">
                <a:solidFill>
                  <a:srgbClr val="0033CC"/>
                </a:solidFill>
              </a:rPr>
              <a:t>theo</a:t>
            </a:r>
            <a:r>
              <a:rPr lang="en-US" altLang="en-US" sz="2400" b="0" dirty="0">
                <a:solidFill>
                  <a:srgbClr val="0033CC"/>
                </a:solidFill>
              </a:rPr>
              <a:t> </a:t>
            </a:r>
            <a:r>
              <a:rPr lang="en-US" altLang="en-US" sz="2400" b="0" dirty="0" err="1">
                <a:solidFill>
                  <a:srgbClr val="0033CC"/>
                </a:solidFill>
              </a:rPr>
              <a:t>quy</a:t>
            </a:r>
            <a:r>
              <a:rPr lang="en-US" altLang="en-US" sz="2400" b="0" dirty="0">
                <a:solidFill>
                  <a:srgbClr val="0033CC"/>
                </a:solidFill>
              </a:rPr>
              <a:t> </a:t>
            </a:r>
            <a:r>
              <a:rPr lang="en-US" altLang="en-US" sz="2400" b="0" dirty="0" err="1">
                <a:solidFill>
                  <a:srgbClr val="0033CC"/>
                </a:solidFill>
              </a:rPr>
              <a:t>định</a:t>
            </a:r>
            <a:r>
              <a:rPr lang="en-US" altLang="en-US" sz="2400" b="0" dirty="0">
                <a:solidFill>
                  <a:srgbClr val="0033CC"/>
                </a:solidFill>
              </a:rPr>
              <a:t> </a:t>
            </a:r>
            <a:r>
              <a:rPr lang="en-US" altLang="en-US" sz="2400" b="0" dirty="0" err="1">
                <a:solidFill>
                  <a:srgbClr val="0033CC"/>
                </a:solidFill>
              </a:rPr>
              <a:t>tại</a:t>
            </a:r>
            <a:r>
              <a:rPr lang="en-US" altLang="en-US" sz="2400" b="0" dirty="0">
                <a:solidFill>
                  <a:srgbClr val="0033CC"/>
                </a:solidFill>
              </a:rPr>
              <a:t> </a:t>
            </a:r>
            <a:r>
              <a:rPr lang="en-US" altLang="en-US" sz="2400" b="0" dirty="0" err="1">
                <a:solidFill>
                  <a:srgbClr val="0033CC"/>
                </a:solidFill>
              </a:rPr>
              <a:t>khoản</a:t>
            </a:r>
            <a:r>
              <a:rPr lang="en-US" altLang="en-US" sz="2400" b="0" dirty="0">
                <a:solidFill>
                  <a:srgbClr val="0033CC"/>
                </a:solidFill>
              </a:rPr>
              <a:t> 1 </a:t>
            </a:r>
            <a:r>
              <a:rPr lang="en-US" altLang="en-US" sz="2400" b="0" dirty="0" err="1">
                <a:solidFill>
                  <a:srgbClr val="0033CC"/>
                </a:solidFill>
              </a:rPr>
              <a:t>Điều</a:t>
            </a:r>
            <a:r>
              <a:rPr lang="en-US" altLang="en-US" sz="2400" b="0" dirty="0">
                <a:solidFill>
                  <a:srgbClr val="0033CC"/>
                </a:solidFill>
              </a:rPr>
              <a:t> 6</a:t>
            </a:r>
          </a:p>
          <a:p>
            <a:pPr>
              <a:lnSpc>
                <a:spcPct val="100000"/>
              </a:lnSpc>
            </a:pPr>
            <a:r>
              <a:rPr lang="en-US" altLang="en-US" sz="2400" b="0" dirty="0">
                <a:solidFill>
                  <a:srgbClr val="0033CC"/>
                </a:solidFill>
              </a:rPr>
              <a:t>       + </a:t>
            </a:r>
            <a:r>
              <a:rPr lang="en-US" altLang="en-US" sz="2400" b="0" i="1" dirty="0" err="1">
                <a:solidFill>
                  <a:srgbClr val="0033CC"/>
                </a:solidFill>
              </a:rPr>
              <a:t>Thuộc</a:t>
            </a:r>
            <a:r>
              <a:rPr lang="en-US" altLang="en-US" sz="2400" b="0" i="1" dirty="0">
                <a:solidFill>
                  <a:srgbClr val="0033CC"/>
                </a:solidFill>
              </a:rPr>
              <a:t> </a:t>
            </a:r>
            <a:r>
              <a:rPr lang="en-US" altLang="en-US" sz="2400" b="0" i="1" dirty="0" err="1">
                <a:solidFill>
                  <a:srgbClr val="0033CC"/>
                </a:solidFill>
              </a:rPr>
              <a:t>đối</a:t>
            </a:r>
            <a:r>
              <a:rPr lang="en-US" altLang="en-US" sz="2400" b="0" i="1" dirty="0">
                <a:solidFill>
                  <a:srgbClr val="0033CC"/>
                </a:solidFill>
              </a:rPr>
              <a:t> </a:t>
            </a:r>
            <a:r>
              <a:rPr lang="en-US" altLang="en-US" sz="2400" b="0" i="1" dirty="0" err="1">
                <a:solidFill>
                  <a:srgbClr val="0033CC"/>
                </a:solidFill>
              </a:rPr>
              <a:t>tượng</a:t>
            </a:r>
            <a:r>
              <a:rPr lang="en-US" altLang="en-US" sz="2400" b="0" i="1" dirty="0">
                <a:solidFill>
                  <a:srgbClr val="0033CC"/>
                </a:solidFill>
              </a:rPr>
              <a:t> QTĐK/QTTĐ</a:t>
            </a:r>
            <a:r>
              <a:rPr lang="en-US" altLang="en-US" sz="2400" b="0" dirty="0">
                <a:solidFill>
                  <a:srgbClr val="0033CC"/>
                </a:solidFill>
              </a:rPr>
              <a:t>: </a:t>
            </a:r>
            <a:r>
              <a:rPr lang="en-US" altLang="en-US" sz="2400" b="0" dirty="0" err="1">
                <a:solidFill>
                  <a:srgbClr val="0033CC"/>
                </a:solidFill>
              </a:rPr>
              <a:t>thực</a:t>
            </a:r>
            <a:r>
              <a:rPr lang="en-US" altLang="en-US" sz="2400" b="0" dirty="0">
                <a:solidFill>
                  <a:srgbClr val="0033CC"/>
                </a:solidFill>
              </a:rPr>
              <a:t> </a:t>
            </a:r>
            <a:r>
              <a:rPr lang="en-US" altLang="en-US" sz="2400" b="0" dirty="0" err="1">
                <a:solidFill>
                  <a:srgbClr val="0033CC"/>
                </a:solidFill>
              </a:rPr>
              <a:t>hiện</a:t>
            </a:r>
            <a:r>
              <a:rPr lang="en-US" altLang="en-US" sz="2400" b="0" dirty="0">
                <a:solidFill>
                  <a:srgbClr val="0033CC"/>
                </a:solidFill>
              </a:rPr>
              <a:t> </a:t>
            </a:r>
            <a:r>
              <a:rPr lang="en-US" altLang="en-US" sz="2400" b="0" dirty="0" err="1">
                <a:solidFill>
                  <a:srgbClr val="0033CC"/>
                </a:solidFill>
              </a:rPr>
              <a:t>tính</a:t>
            </a:r>
            <a:r>
              <a:rPr lang="en-US" altLang="en-US" sz="2400" b="0" dirty="0">
                <a:solidFill>
                  <a:srgbClr val="0033CC"/>
                </a:solidFill>
              </a:rPr>
              <a:t> </a:t>
            </a:r>
            <a:r>
              <a:rPr lang="en-US" altLang="en-US" sz="2400" b="0" dirty="0" err="1">
                <a:solidFill>
                  <a:srgbClr val="0033CC"/>
                </a:solidFill>
              </a:rPr>
              <a:t>phí</a:t>
            </a:r>
            <a:r>
              <a:rPr lang="en-US" altLang="en-US" sz="2400" b="0" dirty="0">
                <a:solidFill>
                  <a:srgbClr val="0033CC"/>
                </a:solidFill>
              </a:rPr>
              <a:t> </a:t>
            </a:r>
            <a:r>
              <a:rPr lang="en-US" altLang="en-US" sz="2400" b="0" dirty="0" err="1">
                <a:solidFill>
                  <a:srgbClr val="0033CC"/>
                </a:solidFill>
              </a:rPr>
              <a:t>theo</a:t>
            </a:r>
            <a:r>
              <a:rPr lang="en-US" altLang="en-US" sz="2400" b="0" dirty="0">
                <a:solidFill>
                  <a:srgbClr val="0033CC"/>
                </a:solidFill>
              </a:rPr>
              <a:t> </a:t>
            </a:r>
            <a:r>
              <a:rPr lang="en-US" altLang="en-US" sz="2400" b="0" dirty="0" err="1">
                <a:solidFill>
                  <a:srgbClr val="0033CC"/>
                </a:solidFill>
              </a:rPr>
              <a:t>khoản</a:t>
            </a:r>
            <a:r>
              <a:rPr lang="en-US" altLang="en-US" sz="2400" b="0" dirty="0">
                <a:solidFill>
                  <a:srgbClr val="0033CC"/>
                </a:solidFill>
              </a:rPr>
              <a:t> 2 </a:t>
            </a:r>
            <a:r>
              <a:rPr lang="en-US" altLang="en-US" sz="2400" b="0" dirty="0" err="1">
                <a:solidFill>
                  <a:srgbClr val="0033CC"/>
                </a:solidFill>
              </a:rPr>
              <a:t>Điều</a:t>
            </a:r>
            <a:r>
              <a:rPr lang="en-US" altLang="en-US" sz="2400" b="0" dirty="0">
                <a:solidFill>
                  <a:srgbClr val="0033CC"/>
                </a:solidFill>
              </a:rPr>
              <a:t> 5 </a:t>
            </a:r>
          </a:p>
          <a:p>
            <a:pPr marL="1093788" indent="-342900">
              <a:lnSpc>
                <a:spcPct val="100000"/>
              </a:lnSpc>
              <a:buFont typeface="Courier New" pitchFamily="49" charset="0"/>
              <a:buChar char="o"/>
              <a:tabLst>
                <a:tab pos="973138" algn="l"/>
              </a:tabLst>
            </a:pPr>
            <a:r>
              <a:rPr lang="en-US" altLang="en-US" sz="2400" dirty="0" err="1">
                <a:solidFill>
                  <a:srgbClr val="0033CC"/>
                </a:solidFill>
              </a:rPr>
              <a:t>Lưu</a:t>
            </a:r>
            <a:r>
              <a:rPr lang="en-US" altLang="en-US" sz="2400" dirty="0">
                <a:solidFill>
                  <a:srgbClr val="0033CC"/>
                </a:solidFill>
              </a:rPr>
              <a:t> </a:t>
            </a:r>
            <a:r>
              <a:rPr lang="en-US" altLang="en-US" sz="2400" dirty="0" err="1">
                <a:solidFill>
                  <a:srgbClr val="0033CC"/>
                </a:solidFill>
              </a:rPr>
              <a:t>lượng</a:t>
            </a:r>
            <a:r>
              <a:rPr lang="en-US" altLang="en-US" sz="2400" dirty="0">
                <a:solidFill>
                  <a:srgbClr val="0033CC"/>
                </a:solidFill>
              </a:rPr>
              <a:t> </a:t>
            </a:r>
            <a:r>
              <a:rPr lang="en-US" altLang="en-US" sz="2400" dirty="0" err="1">
                <a:solidFill>
                  <a:srgbClr val="0033CC"/>
                </a:solidFill>
              </a:rPr>
              <a:t>được</a:t>
            </a:r>
            <a:r>
              <a:rPr lang="en-US" altLang="en-US" sz="2400" dirty="0">
                <a:solidFill>
                  <a:srgbClr val="0033CC"/>
                </a:solidFill>
              </a:rPr>
              <a:t> </a:t>
            </a:r>
            <a:r>
              <a:rPr lang="en-US" altLang="en-US" sz="2400" dirty="0" err="1">
                <a:solidFill>
                  <a:srgbClr val="0033CC"/>
                </a:solidFill>
              </a:rPr>
              <a:t>xác</a:t>
            </a:r>
            <a:r>
              <a:rPr lang="en-US" altLang="en-US" sz="2400" dirty="0">
                <a:solidFill>
                  <a:srgbClr val="0033CC"/>
                </a:solidFill>
              </a:rPr>
              <a:t> </a:t>
            </a:r>
            <a:r>
              <a:rPr lang="en-US" altLang="en-US" sz="2400" dirty="0" err="1">
                <a:solidFill>
                  <a:srgbClr val="0033CC"/>
                </a:solidFill>
              </a:rPr>
              <a:t>định</a:t>
            </a:r>
            <a:r>
              <a:rPr lang="en-US" altLang="en-US" sz="2400" dirty="0">
                <a:solidFill>
                  <a:srgbClr val="0033CC"/>
                </a:solidFill>
              </a:rPr>
              <a:t> </a:t>
            </a:r>
            <a:r>
              <a:rPr lang="en-US" altLang="en-US" sz="2400" dirty="0" err="1">
                <a:solidFill>
                  <a:srgbClr val="0033CC"/>
                </a:solidFill>
              </a:rPr>
              <a:t>theo</a:t>
            </a:r>
            <a:r>
              <a:rPr lang="en-US" altLang="en-US" sz="2400" dirty="0">
                <a:solidFill>
                  <a:srgbClr val="0033CC"/>
                </a:solidFill>
              </a:rPr>
              <a:t> </a:t>
            </a:r>
            <a:r>
              <a:rPr lang="en-US" altLang="en-US" sz="2400" dirty="0" err="1">
                <a:solidFill>
                  <a:srgbClr val="0033CC"/>
                </a:solidFill>
              </a:rPr>
              <a:t>lưu</a:t>
            </a:r>
            <a:r>
              <a:rPr lang="en-US" altLang="en-US" sz="2400" dirty="0">
                <a:solidFill>
                  <a:srgbClr val="0033CC"/>
                </a:solidFill>
              </a:rPr>
              <a:t> </a:t>
            </a:r>
            <a:r>
              <a:rPr lang="en-US" altLang="en-US" sz="2400" dirty="0" err="1">
                <a:solidFill>
                  <a:srgbClr val="0033CC"/>
                </a:solidFill>
              </a:rPr>
              <a:t>lượng</a:t>
            </a:r>
            <a:r>
              <a:rPr lang="en-US" altLang="en-US" sz="2400" dirty="0">
                <a:solidFill>
                  <a:srgbClr val="0033CC"/>
                </a:solidFill>
              </a:rPr>
              <a:t> </a:t>
            </a:r>
            <a:r>
              <a:rPr lang="en-US" altLang="en-US" sz="2400" dirty="0" err="1">
                <a:solidFill>
                  <a:srgbClr val="0033CC"/>
                </a:solidFill>
              </a:rPr>
              <a:t>được</a:t>
            </a:r>
            <a:r>
              <a:rPr lang="en-US" altLang="en-US" sz="2400" dirty="0">
                <a:solidFill>
                  <a:srgbClr val="0033CC"/>
                </a:solidFill>
              </a:rPr>
              <a:t> </a:t>
            </a:r>
            <a:r>
              <a:rPr lang="en-US" altLang="en-US" sz="2400" dirty="0" err="1">
                <a:solidFill>
                  <a:srgbClr val="0033CC"/>
                </a:solidFill>
              </a:rPr>
              <a:t>ghi</a:t>
            </a:r>
            <a:r>
              <a:rPr lang="en-US" altLang="en-US" sz="2400" dirty="0">
                <a:solidFill>
                  <a:srgbClr val="0033CC"/>
                </a:solidFill>
              </a:rPr>
              <a:t> </a:t>
            </a:r>
            <a:r>
              <a:rPr lang="en-US" altLang="en-US" sz="2400" dirty="0" err="1">
                <a:solidFill>
                  <a:srgbClr val="0033CC"/>
                </a:solidFill>
              </a:rPr>
              <a:t>trong</a:t>
            </a:r>
            <a:r>
              <a:rPr lang="en-US" altLang="en-US" sz="2400" dirty="0">
                <a:solidFill>
                  <a:srgbClr val="0033CC"/>
                </a:solidFill>
              </a:rPr>
              <a:t> GPMT;</a:t>
            </a:r>
          </a:p>
          <a:p>
            <a:pPr marL="1093788" indent="-342900">
              <a:lnSpc>
                <a:spcPct val="100000"/>
              </a:lnSpc>
              <a:buFont typeface="Courier New" pitchFamily="49" charset="0"/>
              <a:buChar char="o"/>
              <a:tabLst>
                <a:tab pos="973138" algn="l"/>
              </a:tabLst>
            </a:pPr>
            <a:r>
              <a:rPr lang="en-US" altLang="en-US" sz="2400" dirty="0" err="1">
                <a:solidFill>
                  <a:srgbClr val="0033CC"/>
                </a:solidFill>
              </a:rPr>
              <a:t>Thời</a:t>
            </a:r>
            <a:r>
              <a:rPr lang="en-US" altLang="en-US" sz="2400" dirty="0">
                <a:solidFill>
                  <a:srgbClr val="0033CC"/>
                </a:solidFill>
              </a:rPr>
              <a:t> </a:t>
            </a:r>
            <a:r>
              <a:rPr lang="en-US" altLang="en-US" sz="2400" dirty="0" err="1">
                <a:solidFill>
                  <a:srgbClr val="0033CC"/>
                </a:solidFill>
              </a:rPr>
              <a:t>gian</a:t>
            </a:r>
            <a:r>
              <a:rPr lang="en-US" altLang="en-US" sz="2400" dirty="0">
                <a:solidFill>
                  <a:srgbClr val="0033CC"/>
                </a:solidFill>
              </a:rPr>
              <a:t> = </a:t>
            </a:r>
            <a:r>
              <a:rPr lang="en-US" altLang="en-US" sz="2400" dirty="0" err="1">
                <a:solidFill>
                  <a:srgbClr val="0033CC"/>
                </a:solidFill>
              </a:rPr>
              <a:t>tổng</a:t>
            </a:r>
            <a:r>
              <a:rPr lang="en-US" altLang="en-US" sz="2400" dirty="0">
                <a:solidFill>
                  <a:srgbClr val="0033CC"/>
                </a:solidFill>
              </a:rPr>
              <a:t> </a:t>
            </a:r>
            <a:r>
              <a:rPr lang="en-US" altLang="en-US" sz="2400" dirty="0" err="1">
                <a:solidFill>
                  <a:srgbClr val="0033CC"/>
                </a:solidFill>
              </a:rPr>
              <a:t>số</a:t>
            </a:r>
            <a:r>
              <a:rPr lang="en-US" altLang="en-US" sz="2400" dirty="0">
                <a:solidFill>
                  <a:srgbClr val="0033CC"/>
                </a:solidFill>
              </a:rPr>
              <a:t> </a:t>
            </a:r>
            <a:r>
              <a:rPr lang="en-US" altLang="en-US" sz="2400" dirty="0" err="1">
                <a:solidFill>
                  <a:srgbClr val="0033CC"/>
                </a:solidFill>
              </a:rPr>
              <a:t>ngày</a:t>
            </a:r>
            <a:r>
              <a:rPr lang="en-US" altLang="en-US" sz="2400" dirty="0">
                <a:solidFill>
                  <a:srgbClr val="0033CC"/>
                </a:solidFill>
              </a:rPr>
              <a:t> </a:t>
            </a:r>
            <a:r>
              <a:rPr lang="en-US" altLang="en-US" sz="2400" dirty="0" err="1">
                <a:solidFill>
                  <a:srgbClr val="0033CC"/>
                </a:solidFill>
              </a:rPr>
              <a:t>chưa</a:t>
            </a:r>
            <a:r>
              <a:rPr lang="en-US" altLang="en-US" sz="2400" dirty="0">
                <a:solidFill>
                  <a:srgbClr val="0033CC"/>
                </a:solidFill>
              </a:rPr>
              <a:t> </a:t>
            </a:r>
            <a:r>
              <a:rPr lang="en-US" altLang="en-US" sz="2400" dirty="0" err="1">
                <a:solidFill>
                  <a:srgbClr val="0033CC"/>
                </a:solidFill>
              </a:rPr>
              <a:t>nộp</a:t>
            </a:r>
            <a:r>
              <a:rPr lang="en-US" altLang="en-US" sz="2400" dirty="0">
                <a:solidFill>
                  <a:srgbClr val="0033CC"/>
                </a:solidFill>
              </a:rPr>
              <a:t> </a:t>
            </a:r>
            <a:r>
              <a:rPr lang="en-US" altLang="en-US" sz="2400" dirty="0" err="1">
                <a:solidFill>
                  <a:srgbClr val="0033CC"/>
                </a:solidFill>
              </a:rPr>
              <a:t>phí</a:t>
            </a:r>
            <a:r>
              <a:rPr lang="en-US" altLang="en-US" sz="2400" dirty="0">
                <a:solidFill>
                  <a:srgbClr val="0033CC"/>
                </a:solidFill>
              </a:rPr>
              <a:t> x 24 (</a:t>
            </a:r>
            <a:r>
              <a:rPr lang="en-US" altLang="en-US" sz="2400" dirty="0" err="1">
                <a:solidFill>
                  <a:srgbClr val="0033CC"/>
                </a:solidFill>
              </a:rPr>
              <a:t>giờ</a:t>
            </a:r>
            <a:r>
              <a:rPr lang="en-US" altLang="en-US" sz="2400" dirty="0">
                <a:solidFill>
                  <a:srgbClr val="0033CC"/>
                </a:solidFill>
              </a:rPr>
              <a:t>);</a:t>
            </a:r>
          </a:p>
          <a:p>
            <a:pPr marL="1093788" indent="-342900">
              <a:lnSpc>
                <a:spcPct val="100000"/>
              </a:lnSpc>
              <a:buFont typeface="Courier New" pitchFamily="49" charset="0"/>
              <a:buChar char="o"/>
            </a:pPr>
            <a:r>
              <a:rPr lang="en-US" altLang="en-US" sz="2400" dirty="0" err="1">
                <a:solidFill>
                  <a:srgbClr val="0033CC"/>
                </a:solidFill>
              </a:rPr>
              <a:t>Nồng</a:t>
            </a:r>
            <a:r>
              <a:rPr lang="en-US" altLang="en-US" sz="2400" dirty="0">
                <a:solidFill>
                  <a:srgbClr val="0033CC"/>
                </a:solidFill>
              </a:rPr>
              <a:t> </a:t>
            </a:r>
            <a:r>
              <a:rPr lang="en-US" altLang="en-US" sz="2400" dirty="0" err="1">
                <a:solidFill>
                  <a:srgbClr val="0033CC"/>
                </a:solidFill>
              </a:rPr>
              <a:t>độ</a:t>
            </a:r>
            <a:r>
              <a:rPr lang="en-US" altLang="en-US" sz="2400" dirty="0">
                <a:solidFill>
                  <a:srgbClr val="0033CC"/>
                </a:solidFill>
              </a:rPr>
              <a:t> </a:t>
            </a:r>
            <a:r>
              <a:rPr lang="en-US" altLang="en-US" sz="2400" dirty="0" err="1">
                <a:solidFill>
                  <a:srgbClr val="0033CC"/>
                </a:solidFill>
              </a:rPr>
              <a:t>căn</a:t>
            </a:r>
            <a:r>
              <a:rPr lang="en-US" altLang="en-US" sz="2400" dirty="0">
                <a:solidFill>
                  <a:srgbClr val="0033CC"/>
                </a:solidFill>
              </a:rPr>
              <a:t> </a:t>
            </a:r>
            <a:r>
              <a:rPr lang="en-US" altLang="en-US" sz="2400" dirty="0" err="1">
                <a:solidFill>
                  <a:srgbClr val="0033CC"/>
                </a:solidFill>
              </a:rPr>
              <a:t>cứ</a:t>
            </a:r>
            <a:r>
              <a:rPr lang="en-US" altLang="en-US" sz="2400" dirty="0">
                <a:solidFill>
                  <a:srgbClr val="0033CC"/>
                </a:solidFill>
              </a:rPr>
              <a:t> </a:t>
            </a:r>
            <a:r>
              <a:rPr lang="en-US" altLang="en-US" sz="2400" dirty="0" err="1">
                <a:solidFill>
                  <a:srgbClr val="0033CC"/>
                </a:solidFill>
              </a:rPr>
              <a:t>số</a:t>
            </a:r>
            <a:r>
              <a:rPr lang="en-US" altLang="en-US" sz="2400" dirty="0">
                <a:solidFill>
                  <a:srgbClr val="0033CC"/>
                </a:solidFill>
              </a:rPr>
              <a:t> </a:t>
            </a:r>
            <a:r>
              <a:rPr lang="en-US" altLang="en-US" sz="2400" dirty="0" err="1">
                <a:solidFill>
                  <a:srgbClr val="0033CC"/>
                </a:solidFill>
              </a:rPr>
              <a:t>liệu</a:t>
            </a:r>
            <a:r>
              <a:rPr lang="en-US" altLang="en-US" sz="2400" dirty="0">
                <a:solidFill>
                  <a:srgbClr val="0033CC"/>
                </a:solidFill>
              </a:rPr>
              <a:t> QTMT </a:t>
            </a:r>
            <a:r>
              <a:rPr lang="en-US" altLang="en-US" sz="2400" dirty="0" err="1">
                <a:solidFill>
                  <a:srgbClr val="0033CC"/>
                </a:solidFill>
              </a:rPr>
              <a:t>trong</a:t>
            </a:r>
            <a:r>
              <a:rPr lang="en-US" altLang="en-US" sz="2400" dirty="0">
                <a:solidFill>
                  <a:srgbClr val="0033CC"/>
                </a:solidFill>
              </a:rPr>
              <a:t> BCCTBVMT (</a:t>
            </a:r>
            <a:r>
              <a:rPr lang="en-US" altLang="en-US" sz="2400" dirty="0" err="1">
                <a:solidFill>
                  <a:srgbClr val="0033CC"/>
                </a:solidFill>
              </a:rPr>
              <a:t>trường</a:t>
            </a:r>
            <a:r>
              <a:rPr lang="en-US" altLang="en-US" sz="2400" dirty="0">
                <a:solidFill>
                  <a:srgbClr val="0033CC"/>
                </a:solidFill>
              </a:rPr>
              <a:t> </a:t>
            </a:r>
            <a:r>
              <a:rPr lang="en-US" altLang="en-US" sz="2400" dirty="0" err="1">
                <a:solidFill>
                  <a:srgbClr val="0033CC"/>
                </a:solidFill>
              </a:rPr>
              <a:t>hợp</a:t>
            </a:r>
            <a:r>
              <a:rPr lang="en-US" altLang="en-US" sz="2400" dirty="0">
                <a:solidFill>
                  <a:srgbClr val="0033CC"/>
                </a:solidFill>
              </a:rPr>
              <a:t> </a:t>
            </a:r>
            <a:r>
              <a:rPr lang="en-US" altLang="en-US" sz="2400" dirty="0" err="1">
                <a:solidFill>
                  <a:srgbClr val="0033CC"/>
                </a:solidFill>
              </a:rPr>
              <a:t>không</a:t>
            </a:r>
            <a:r>
              <a:rPr lang="en-US" altLang="en-US" sz="2400" dirty="0">
                <a:solidFill>
                  <a:srgbClr val="0033CC"/>
                </a:solidFill>
              </a:rPr>
              <a:t> </a:t>
            </a:r>
            <a:r>
              <a:rPr lang="en-US" altLang="en-US" sz="2400" dirty="0" err="1">
                <a:solidFill>
                  <a:srgbClr val="0033CC"/>
                </a:solidFill>
              </a:rPr>
              <a:t>nộp</a:t>
            </a:r>
            <a:r>
              <a:rPr lang="en-US" altLang="en-US" sz="2400" dirty="0">
                <a:solidFill>
                  <a:srgbClr val="0033CC"/>
                </a:solidFill>
              </a:rPr>
              <a:t> BCCTBVMT </a:t>
            </a:r>
            <a:r>
              <a:rPr lang="en-US" altLang="en-US" sz="2400" dirty="0" err="1">
                <a:solidFill>
                  <a:srgbClr val="0033CC"/>
                </a:solidFill>
              </a:rPr>
              <a:t>thì</a:t>
            </a:r>
            <a:r>
              <a:rPr lang="en-US" altLang="en-US" sz="2400" dirty="0">
                <a:solidFill>
                  <a:srgbClr val="0033CC"/>
                </a:solidFill>
              </a:rPr>
              <a:t> </a:t>
            </a:r>
            <a:r>
              <a:rPr lang="en-US" altLang="en-US" sz="2400" dirty="0" err="1">
                <a:solidFill>
                  <a:srgbClr val="0033CC"/>
                </a:solidFill>
              </a:rPr>
              <a:t>lấy</a:t>
            </a:r>
            <a:r>
              <a:rPr lang="en-US" altLang="en-US" sz="2400" dirty="0">
                <a:solidFill>
                  <a:srgbClr val="0033CC"/>
                </a:solidFill>
              </a:rPr>
              <a:t> </a:t>
            </a:r>
            <a:r>
              <a:rPr lang="en-US" altLang="en-US" sz="2400" dirty="0" err="1">
                <a:solidFill>
                  <a:srgbClr val="0033CC"/>
                </a:solidFill>
              </a:rPr>
              <a:t>kết</a:t>
            </a:r>
            <a:r>
              <a:rPr lang="en-US" altLang="en-US" sz="2400" dirty="0">
                <a:solidFill>
                  <a:srgbClr val="0033CC"/>
                </a:solidFill>
              </a:rPr>
              <a:t> </a:t>
            </a:r>
            <a:r>
              <a:rPr lang="en-US" altLang="en-US" sz="2400" dirty="0" err="1">
                <a:solidFill>
                  <a:srgbClr val="0033CC"/>
                </a:solidFill>
              </a:rPr>
              <a:t>quả</a:t>
            </a:r>
            <a:r>
              <a:rPr lang="en-US" altLang="en-US" sz="2400" dirty="0">
                <a:solidFill>
                  <a:srgbClr val="0033CC"/>
                </a:solidFill>
              </a:rPr>
              <a:t> </a:t>
            </a:r>
            <a:r>
              <a:rPr lang="en-US" altLang="en-US" sz="2400" dirty="0" err="1">
                <a:solidFill>
                  <a:srgbClr val="0033CC"/>
                </a:solidFill>
              </a:rPr>
              <a:t>của</a:t>
            </a:r>
            <a:r>
              <a:rPr lang="en-US" altLang="en-US" sz="2400" dirty="0">
                <a:solidFill>
                  <a:srgbClr val="0033CC"/>
                </a:solidFill>
              </a:rPr>
              <a:t> </a:t>
            </a:r>
            <a:r>
              <a:rPr lang="en-US" altLang="en-US" sz="2400" dirty="0" err="1">
                <a:solidFill>
                  <a:srgbClr val="0033CC"/>
                </a:solidFill>
              </a:rPr>
              <a:t>cơ</a:t>
            </a:r>
            <a:r>
              <a:rPr lang="en-US" altLang="en-US" sz="2400" dirty="0">
                <a:solidFill>
                  <a:srgbClr val="0033CC"/>
                </a:solidFill>
              </a:rPr>
              <a:t> </a:t>
            </a:r>
            <a:r>
              <a:rPr lang="en-US" altLang="en-US" sz="2400" dirty="0" err="1">
                <a:solidFill>
                  <a:srgbClr val="0033CC"/>
                </a:solidFill>
              </a:rPr>
              <a:t>quan</a:t>
            </a:r>
            <a:r>
              <a:rPr lang="en-US" altLang="en-US" sz="2400" dirty="0">
                <a:solidFill>
                  <a:srgbClr val="0033CC"/>
                </a:solidFill>
              </a:rPr>
              <a:t> </a:t>
            </a:r>
            <a:r>
              <a:rPr lang="en-US" altLang="en-US" sz="2400" dirty="0" err="1">
                <a:solidFill>
                  <a:srgbClr val="0033CC"/>
                </a:solidFill>
              </a:rPr>
              <a:t>quản</a:t>
            </a:r>
            <a:r>
              <a:rPr lang="en-US" altLang="en-US" sz="2400" dirty="0">
                <a:solidFill>
                  <a:srgbClr val="0033CC"/>
                </a:solidFill>
              </a:rPr>
              <a:t> </a:t>
            </a:r>
            <a:r>
              <a:rPr lang="en-US" altLang="en-US" sz="2400" dirty="0" err="1">
                <a:solidFill>
                  <a:srgbClr val="0033CC"/>
                </a:solidFill>
              </a:rPr>
              <a:t>lý</a:t>
            </a:r>
            <a:r>
              <a:rPr lang="en-US" altLang="en-US" sz="2400" dirty="0">
                <a:solidFill>
                  <a:srgbClr val="0033CC"/>
                </a:solidFill>
              </a:rPr>
              <a:t> </a:t>
            </a:r>
            <a:r>
              <a:rPr lang="en-US" altLang="en-US" sz="2400" dirty="0" err="1">
                <a:solidFill>
                  <a:srgbClr val="0033CC"/>
                </a:solidFill>
              </a:rPr>
              <a:t>tại</a:t>
            </a:r>
            <a:r>
              <a:rPr lang="en-US" altLang="en-US" sz="2400" dirty="0">
                <a:solidFill>
                  <a:srgbClr val="0033CC"/>
                </a:solidFill>
              </a:rPr>
              <a:t> </a:t>
            </a:r>
            <a:r>
              <a:rPr lang="en-US" altLang="en-US" sz="2400" dirty="0" err="1">
                <a:solidFill>
                  <a:srgbClr val="0033CC"/>
                </a:solidFill>
              </a:rPr>
              <a:t>thời</a:t>
            </a:r>
            <a:r>
              <a:rPr lang="en-US" altLang="en-US" sz="2400" dirty="0">
                <a:solidFill>
                  <a:srgbClr val="0033CC"/>
                </a:solidFill>
              </a:rPr>
              <a:t> </a:t>
            </a:r>
            <a:r>
              <a:rPr lang="en-US" altLang="en-US" sz="2400" dirty="0" err="1">
                <a:solidFill>
                  <a:srgbClr val="0033CC"/>
                </a:solidFill>
              </a:rPr>
              <a:t>điểm</a:t>
            </a:r>
            <a:r>
              <a:rPr lang="en-US" altLang="en-US" sz="2400" dirty="0">
                <a:solidFill>
                  <a:srgbClr val="0033CC"/>
                </a:solidFill>
              </a:rPr>
              <a:t> </a:t>
            </a:r>
            <a:r>
              <a:rPr lang="en-US" altLang="en-US" sz="2400" dirty="0" err="1">
                <a:solidFill>
                  <a:srgbClr val="0033CC"/>
                </a:solidFill>
              </a:rPr>
              <a:t>kê</a:t>
            </a:r>
            <a:r>
              <a:rPr lang="en-US" altLang="en-US" sz="2400" dirty="0">
                <a:solidFill>
                  <a:srgbClr val="0033CC"/>
                </a:solidFill>
              </a:rPr>
              <a:t> </a:t>
            </a:r>
            <a:r>
              <a:rPr lang="en-US" altLang="en-US" sz="2400" dirty="0" err="1">
                <a:solidFill>
                  <a:srgbClr val="0033CC"/>
                </a:solidFill>
              </a:rPr>
              <a:t>khai</a:t>
            </a:r>
            <a:r>
              <a:rPr lang="en-US" altLang="en-US" sz="2400" dirty="0">
                <a:solidFill>
                  <a:srgbClr val="0033CC"/>
                </a:solidFill>
              </a:rPr>
              <a:t>.</a:t>
            </a:r>
            <a:endParaRPr lang="vi-VN" altLang="en-US" sz="2400" dirty="0">
              <a:solidFill>
                <a:srgbClr val="0033CC"/>
              </a:solidFill>
            </a:endParaRPr>
          </a:p>
        </p:txBody>
      </p:sp>
      <p:sp>
        <p:nvSpPr>
          <p:cNvPr id="5" name="TextBox 4">
            <a:extLst>
              <a:ext uri="{FF2B5EF4-FFF2-40B4-BE49-F238E27FC236}">
                <a16:creationId xmlns:a16="http://schemas.microsoft.com/office/drawing/2014/main" id="{0A2EA669-A399-4042-85DA-C5314D3367E2}"/>
              </a:ext>
            </a:extLst>
          </p:cNvPr>
          <p:cNvSpPr txBox="1"/>
          <p:nvPr/>
        </p:nvSpPr>
        <p:spPr>
          <a:xfrm>
            <a:off x="870855" y="5703888"/>
            <a:ext cx="10992192" cy="1089529"/>
          </a:xfrm>
          <a:custGeom>
            <a:avLst/>
            <a:gdLst>
              <a:gd name="connsiteX0" fmla="*/ 0 w 10849429"/>
              <a:gd name="connsiteY0" fmla="*/ 0 h 1089529"/>
              <a:gd name="connsiteX1" fmla="*/ 895078 w 10849429"/>
              <a:gd name="connsiteY1" fmla="*/ 0 h 1089529"/>
              <a:gd name="connsiteX2" fmla="*/ 1356179 w 10849429"/>
              <a:gd name="connsiteY2" fmla="*/ 0 h 1089529"/>
              <a:gd name="connsiteX3" fmla="*/ 2034268 w 10849429"/>
              <a:gd name="connsiteY3" fmla="*/ 0 h 1089529"/>
              <a:gd name="connsiteX4" fmla="*/ 2820852 w 10849429"/>
              <a:gd name="connsiteY4" fmla="*/ 0 h 1089529"/>
              <a:gd name="connsiteX5" fmla="*/ 3498941 w 10849429"/>
              <a:gd name="connsiteY5" fmla="*/ 0 h 1089529"/>
              <a:gd name="connsiteX6" fmla="*/ 3960042 w 10849429"/>
              <a:gd name="connsiteY6" fmla="*/ 0 h 1089529"/>
              <a:gd name="connsiteX7" fmla="*/ 4855119 w 10849429"/>
              <a:gd name="connsiteY7" fmla="*/ 0 h 1089529"/>
              <a:gd name="connsiteX8" fmla="*/ 5207726 w 10849429"/>
              <a:gd name="connsiteY8" fmla="*/ 0 h 1089529"/>
              <a:gd name="connsiteX9" fmla="*/ 5777321 w 10849429"/>
              <a:gd name="connsiteY9" fmla="*/ 0 h 1089529"/>
              <a:gd name="connsiteX10" fmla="*/ 6238422 w 10849429"/>
              <a:gd name="connsiteY10" fmla="*/ 0 h 1089529"/>
              <a:gd name="connsiteX11" fmla="*/ 6591028 w 10849429"/>
              <a:gd name="connsiteY11" fmla="*/ 0 h 1089529"/>
              <a:gd name="connsiteX12" fmla="*/ 7052129 w 10849429"/>
              <a:gd name="connsiteY12" fmla="*/ 0 h 1089529"/>
              <a:gd name="connsiteX13" fmla="*/ 7621724 w 10849429"/>
              <a:gd name="connsiteY13" fmla="*/ 0 h 1089529"/>
              <a:gd name="connsiteX14" fmla="*/ 8299813 w 10849429"/>
              <a:gd name="connsiteY14" fmla="*/ 0 h 1089529"/>
              <a:gd name="connsiteX15" fmla="*/ 8652420 w 10849429"/>
              <a:gd name="connsiteY15" fmla="*/ 0 h 1089529"/>
              <a:gd name="connsiteX16" fmla="*/ 9005026 w 10849429"/>
              <a:gd name="connsiteY16" fmla="*/ 0 h 1089529"/>
              <a:gd name="connsiteX17" fmla="*/ 9357633 w 10849429"/>
              <a:gd name="connsiteY17" fmla="*/ 0 h 1089529"/>
              <a:gd name="connsiteX18" fmla="*/ 9710239 w 10849429"/>
              <a:gd name="connsiteY18" fmla="*/ 0 h 1089529"/>
              <a:gd name="connsiteX19" fmla="*/ 10171340 w 10849429"/>
              <a:gd name="connsiteY19" fmla="*/ 0 h 1089529"/>
              <a:gd name="connsiteX20" fmla="*/ 10849429 w 10849429"/>
              <a:gd name="connsiteY20" fmla="*/ 0 h 1089529"/>
              <a:gd name="connsiteX21" fmla="*/ 10849429 w 10849429"/>
              <a:gd name="connsiteY21" fmla="*/ 533869 h 1089529"/>
              <a:gd name="connsiteX22" fmla="*/ 10849429 w 10849429"/>
              <a:gd name="connsiteY22" fmla="*/ 1089529 h 1089529"/>
              <a:gd name="connsiteX23" fmla="*/ 10496823 w 10849429"/>
              <a:gd name="connsiteY23" fmla="*/ 1089529 h 1089529"/>
              <a:gd name="connsiteX24" fmla="*/ 9818733 w 10849429"/>
              <a:gd name="connsiteY24" fmla="*/ 1089529 h 1089529"/>
              <a:gd name="connsiteX25" fmla="*/ 9249138 w 10849429"/>
              <a:gd name="connsiteY25" fmla="*/ 1089529 h 1089529"/>
              <a:gd name="connsiteX26" fmla="*/ 8571049 w 10849429"/>
              <a:gd name="connsiteY26" fmla="*/ 1089529 h 1089529"/>
              <a:gd name="connsiteX27" fmla="*/ 7784465 w 10849429"/>
              <a:gd name="connsiteY27" fmla="*/ 1089529 h 1089529"/>
              <a:gd name="connsiteX28" fmla="*/ 6997882 w 10849429"/>
              <a:gd name="connsiteY28" fmla="*/ 1089529 h 1089529"/>
              <a:gd name="connsiteX29" fmla="*/ 6211298 w 10849429"/>
              <a:gd name="connsiteY29" fmla="*/ 1089529 h 1089529"/>
              <a:gd name="connsiteX30" fmla="*/ 5641703 w 10849429"/>
              <a:gd name="connsiteY30" fmla="*/ 1089529 h 1089529"/>
              <a:gd name="connsiteX31" fmla="*/ 5072108 w 10849429"/>
              <a:gd name="connsiteY31" fmla="*/ 1089529 h 1089529"/>
              <a:gd name="connsiteX32" fmla="*/ 4285524 w 10849429"/>
              <a:gd name="connsiteY32" fmla="*/ 1089529 h 1089529"/>
              <a:gd name="connsiteX33" fmla="*/ 3824424 w 10849429"/>
              <a:gd name="connsiteY33" fmla="*/ 1089529 h 1089529"/>
              <a:gd name="connsiteX34" fmla="*/ 2929346 w 10849429"/>
              <a:gd name="connsiteY34" fmla="*/ 1089529 h 1089529"/>
              <a:gd name="connsiteX35" fmla="*/ 2251257 w 10849429"/>
              <a:gd name="connsiteY35" fmla="*/ 1089529 h 1089529"/>
              <a:gd name="connsiteX36" fmla="*/ 1790156 w 10849429"/>
              <a:gd name="connsiteY36" fmla="*/ 1089529 h 1089529"/>
              <a:gd name="connsiteX37" fmla="*/ 1437549 w 10849429"/>
              <a:gd name="connsiteY37" fmla="*/ 1089529 h 1089529"/>
              <a:gd name="connsiteX38" fmla="*/ 1084943 w 10849429"/>
              <a:gd name="connsiteY38" fmla="*/ 1089529 h 1089529"/>
              <a:gd name="connsiteX39" fmla="*/ 0 w 10849429"/>
              <a:gd name="connsiteY39" fmla="*/ 1089529 h 1089529"/>
              <a:gd name="connsiteX40" fmla="*/ 0 w 10849429"/>
              <a:gd name="connsiteY40" fmla="*/ 533869 h 1089529"/>
              <a:gd name="connsiteX41" fmla="*/ 0 w 10849429"/>
              <a:gd name="connsiteY41" fmla="*/ 0 h 108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849429" h="1089529" extrusionOk="0">
                <a:moveTo>
                  <a:pt x="0" y="0"/>
                </a:moveTo>
                <a:cubicBezTo>
                  <a:pt x="371258" y="-1883"/>
                  <a:pt x="507790" y="9487"/>
                  <a:pt x="895078" y="0"/>
                </a:cubicBezTo>
                <a:cubicBezTo>
                  <a:pt x="1282366" y="-9487"/>
                  <a:pt x="1176422" y="11730"/>
                  <a:pt x="1356179" y="0"/>
                </a:cubicBezTo>
                <a:cubicBezTo>
                  <a:pt x="1535936" y="-11730"/>
                  <a:pt x="1798311" y="-22234"/>
                  <a:pt x="2034268" y="0"/>
                </a:cubicBezTo>
                <a:cubicBezTo>
                  <a:pt x="2270225" y="22234"/>
                  <a:pt x="2646540" y="35240"/>
                  <a:pt x="2820852" y="0"/>
                </a:cubicBezTo>
                <a:cubicBezTo>
                  <a:pt x="2995164" y="-35240"/>
                  <a:pt x="3186006" y="-8588"/>
                  <a:pt x="3498941" y="0"/>
                </a:cubicBezTo>
                <a:cubicBezTo>
                  <a:pt x="3811876" y="8588"/>
                  <a:pt x="3854677" y="16566"/>
                  <a:pt x="3960042" y="0"/>
                </a:cubicBezTo>
                <a:cubicBezTo>
                  <a:pt x="4065407" y="-16566"/>
                  <a:pt x="4413238" y="6762"/>
                  <a:pt x="4855119" y="0"/>
                </a:cubicBezTo>
                <a:cubicBezTo>
                  <a:pt x="5297000" y="-6762"/>
                  <a:pt x="5059981" y="-6549"/>
                  <a:pt x="5207726" y="0"/>
                </a:cubicBezTo>
                <a:cubicBezTo>
                  <a:pt x="5355471" y="6549"/>
                  <a:pt x="5632322" y="-16338"/>
                  <a:pt x="5777321" y="0"/>
                </a:cubicBezTo>
                <a:cubicBezTo>
                  <a:pt x="5922321" y="16338"/>
                  <a:pt x="6078319" y="-9902"/>
                  <a:pt x="6238422" y="0"/>
                </a:cubicBezTo>
                <a:cubicBezTo>
                  <a:pt x="6398525" y="9902"/>
                  <a:pt x="6516800" y="-12536"/>
                  <a:pt x="6591028" y="0"/>
                </a:cubicBezTo>
                <a:cubicBezTo>
                  <a:pt x="6665256" y="12536"/>
                  <a:pt x="6946129" y="-15674"/>
                  <a:pt x="7052129" y="0"/>
                </a:cubicBezTo>
                <a:cubicBezTo>
                  <a:pt x="7158129" y="15674"/>
                  <a:pt x="7484208" y="24969"/>
                  <a:pt x="7621724" y="0"/>
                </a:cubicBezTo>
                <a:cubicBezTo>
                  <a:pt x="7759240" y="-24969"/>
                  <a:pt x="7997723" y="-2319"/>
                  <a:pt x="8299813" y="0"/>
                </a:cubicBezTo>
                <a:cubicBezTo>
                  <a:pt x="8601903" y="2319"/>
                  <a:pt x="8548754" y="2270"/>
                  <a:pt x="8652420" y="0"/>
                </a:cubicBezTo>
                <a:cubicBezTo>
                  <a:pt x="8756086" y="-2270"/>
                  <a:pt x="8835723" y="3241"/>
                  <a:pt x="9005026" y="0"/>
                </a:cubicBezTo>
                <a:cubicBezTo>
                  <a:pt x="9174329" y="-3241"/>
                  <a:pt x="9198507" y="-4453"/>
                  <a:pt x="9357633" y="0"/>
                </a:cubicBezTo>
                <a:cubicBezTo>
                  <a:pt x="9516759" y="4453"/>
                  <a:pt x="9544092" y="3333"/>
                  <a:pt x="9710239" y="0"/>
                </a:cubicBezTo>
                <a:cubicBezTo>
                  <a:pt x="9876386" y="-3333"/>
                  <a:pt x="9965739" y="9395"/>
                  <a:pt x="10171340" y="0"/>
                </a:cubicBezTo>
                <a:cubicBezTo>
                  <a:pt x="10376941" y="-9395"/>
                  <a:pt x="10612060" y="11757"/>
                  <a:pt x="10849429" y="0"/>
                </a:cubicBezTo>
                <a:cubicBezTo>
                  <a:pt x="10833711" y="253934"/>
                  <a:pt x="10850044" y="392892"/>
                  <a:pt x="10849429" y="533869"/>
                </a:cubicBezTo>
                <a:cubicBezTo>
                  <a:pt x="10848814" y="674846"/>
                  <a:pt x="10852002" y="817761"/>
                  <a:pt x="10849429" y="1089529"/>
                </a:cubicBezTo>
                <a:cubicBezTo>
                  <a:pt x="10712515" y="1092790"/>
                  <a:pt x="10648309" y="1092159"/>
                  <a:pt x="10496823" y="1089529"/>
                </a:cubicBezTo>
                <a:cubicBezTo>
                  <a:pt x="10345337" y="1086899"/>
                  <a:pt x="10138725" y="1068350"/>
                  <a:pt x="9818733" y="1089529"/>
                </a:cubicBezTo>
                <a:cubicBezTo>
                  <a:pt x="9498741" y="1110709"/>
                  <a:pt x="9506610" y="1064022"/>
                  <a:pt x="9249138" y="1089529"/>
                </a:cubicBezTo>
                <a:cubicBezTo>
                  <a:pt x="8991667" y="1115036"/>
                  <a:pt x="8791811" y="1113154"/>
                  <a:pt x="8571049" y="1089529"/>
                </a:cubicBezTo>
                <a:cubicBezTo>
                  <a:pt x="8350287" y="1065904"/>
                  <a:pt x="8071360" y="1121401"/>
                  <a:pt x="7784465" y="1089529"/>
                </a:cubicBezTo>
                <a:cubicBezTo>
                  <a:pt x="7497570" y="1057657"/>
                  <a:pt x="7166560" y="1087344"/>
                  <a:pt x="6997882" y="1089529"/>
                </a:cubicBezTo>
                <a:cubicBezTo>
                  <a:pt x="6829204" y="1091714"/>
                  <a:pt x="6569602" y="1128621"/>
                  <a:pt x="6211298" y="1089529"/>
                </a:cubicBezTo>
                <a:cubicBezTo>
                  <a:pt x="5852994" y="1050437"/>
                  <a:pt x="5910613" y="1073960"/>
                  <a:pt x="5641703" y="1089529"/>
                </a:cubicBezTo>
                <a:cubicBezTo>
                  <a:pt x="5372794" y="1105098"/>
                  <a:pt x="5300520" y="1088577"/>
                  <a:pt x="5072108" y="1089529"/>
                </a:cubicBezTo>
                <a:cubicBezTo>
                  <a:pt x="4843697" y="1090481"/>
                  <a:pt x="4501313" y="1070105"/>
                  <a:pt x="4285524" y="1089529"/>
                </a:cubicBezTo>
                <a:cubicBezTo>
                  <a:pt x="4069735" y="1108953"/>
                  <a:pt x="3962163" y="1093366"/>
                  <a:pt x="3824424" y="1089529"/>
                </a:cubicBezTo>
                <a:cubicBezTo>
                  <a:pt x="3686685" y="1085692"/>
                  <a:pt x="3359773" y="1051912"/>
                  <a:pt x="2929346" y="1089529"/>
                </a:cubicBezTo>
                <a:cubicBezTo>
                  <a:pt x="2498919" y="1127146"/>
                  <a:pt x="2471289" y="1085616"/>
                  <a:pt x="2251257" y="1089529"/>
                </a:cubicBezTo>
                <a:cubicBezTo>
                  <a:pt x="2031225" y="1093442"/>
                  <a:pt x="1983155" y="1075826"/>
                  <a:pt x="1790156" y="1089529"/>
                </a:cubicBezTo>
                <a:cubicBezTo>
                  <a:pt x="1597157" y="1103232"/>
                  <a:pt x="1581574" y="1107040"/>
                  <a:pt x="1437549" y="1089529"/>
                </a:cubicBezTo>
                <a:cubicBezTo>
                  <a:pt x="1293524" y="1072018"/>
                  <a:pt x="1161962" y="1097502"/>
                  <a:pt x="1084943" y="1089529"/>
                </a:cubicBezTo>
                <a:cubicBezTo>
                  <a:pt x="1007924" y="1081556"/>
                  <a:pt x="343901" y="1072342"/>
                  <a:pt x="0" y="1089529"/>
                </a:cubicBezTo>
                <a:cubicBezTo>
                  <a:pt x="-26431" y="887154"/>
                  <a:pt x="462" y="786559"/>
                  <a:pt x="0" y="533869"/>
                </a:cubicBezTo>
                <a:cubicBezTo>
                  <a:pt x="-462" y="281179"/>
                  <a:pt x="24968" y="151009"/>
                  <a:pt x="0" y="0"/>
                </a:cubicBezTo>
                <a:close/>
              </a:path>
            </a:pathLst>
          </a:custGeom>
          <a:noFill/>
          <a:ln>
            <a:solidFill>
              <a:schemeClr val="tx1"/>
            </a:solidFill>
            <a:extLst>
              <a:ext uri="{C807C97D-BFC1-408E-A445-0C87EB9F89A2}">
                <ask:lineSketchStyleProps xmlns:ask="http://schemas.microsoft.com/office/drawing/2018/sketchyshapes" sd="1801954910">
                  <a:custGeom>
                    <a:avLst/>
                    <a:gdLst>
                      <a:gd name="connsiteX0" fmla="*/ 0 w 10992192"/>
                      <a:gd name="connsiteY0" fmla="*/ 0 h 1089529"/>
                      <a:gd name="connsiteX1" fmla="*/ 906856 w 10992192"/>
                      <a:gd name="connsiteY1" fmla="*/ 0 h 1089529"/>
                      <a:gd name="connsiteX2" fmla="*/ 1374024 w 10992192"/>
                      <a:gd name="connsiteY2" fmla="*/ 0 h 1089529"/>
                      <a:gd name="connsiteX3" fmla="*/ 2061036 w 10992192"/>
                      <a:gd name="connsiteY3" fmla="*/ 0 h 1089529"/>
                      <a:gd name="connsiteX4" fmla="*/ 2857970 w 10992192"/>
                      <a:gd name="connsiteY4" fmla="*/ 0 h 1089529"/>
                      <a:gd name="connsiteX5" fmla="*/ 3544982 w 10992192"/>
                      <a:gd name="connsiteY5" fmla="*/ 0 h 1089529"/>
                      <a:gd name="connsiteX6" fmla="*/ 4012150 w 10992192"/>
                      <a:gd name="connsiteY6" fmla="*/ 0 h 1089529"/>
                      <a:gd name="connsiteX7" fmla="*/ 4919006 w 10992192"/>
                      <a:gd name="connsiteY7" fmla="*/ 0 h 1089529"/>
                      <a:gd name="connsiteX8" fmla="*/ 5276252 w 10992192"/>
                      <a:gd name="connsiteY8" fmla="*/ 0 h 1089529"/>
                      <a:gd name="connsiteX9" fmla="*/ 5853342 w 10992192"/>
                      <a:gd name="connsiteY9" fmla="*/ 0 h 1089529"/>
                      <a:gd name="connsiteX10" fmla="*/ 6320510 w 10992192"/>
                      <a:gd name="connsiteY10" fmla="*/ 0 h 1089529"/>
                      <a:gd name="connsiteX11" fmla="*/ 6677757 w 10992192"/>
                      <a:gd name="connsiteY11" fmla="*/ 0 h 1089529"/>
                      <a:gd name="connsiteX12" fmla="*/ 7144925 w 10992192"/>
                      <a:gd name="connsiteY12" fmla="*/ 0 h 1089529"/>
                      <a:gd name="connsiteX13" fmla="*/ 7722015 w 10992192"/>
                      <a:gd name="connsiteY13" fmla="*/ 0 h 1089529"/>
                      <a:gd name="connsiteX14" fmla="*/ 8409027 w 10992192"/>
                      <a:gd name="connsiteY14" fmla="*/ 0 h 1089529"/>
                      <a:gd name="connsiteX15" fmla="*/ 8766273 w 10992192"/>
                      <a:gd name="connsiteY15" fmla="*/ 0 h 1089529"/>
                      <a:gd name="connsiteX16" fmla="*/ 9123519 w 10992192"/>
                      <a:gd name="connsiteY16" fmla="*/ 0 h 1089529"/>
                      <a:gd name="connsiteX17" fmla="*/ 9480766 w 10992192"/>
                      <a:gd name="connsiteY17" fmla="*/ 0 h 1089529"/>
                      <a:gd name="connsiteX18" fmla="*/ 9838012 w 10992192"/>
                      <a:gd name="connsiteY18" fmla="*/ 0 h 1089529"/>
                      <a:gd name="connsiteX19" fmla="*/ 10305180 w 10992192"/>
                      <a:gd name="connsiteY19" fmla="*/ 0 h 1089529"/>
                      <a:gd name="connsiteX20" fmla="*/ 10992192 w 10992192"/>
                      <a:gd name="connsiteY20" fmla="*/ 0 h 1089529"/>
                      <a:gd name="connsiteX21" fmla="*/ 10992192 w 10992192"/>
                      <a:gd name="connsiteY21" fmla="*/ 533869 h 1089529"/>
                      <a:gd name="connsiteX22" fmla="*/ 10992192 w 10992192"/>
                      <a:gd name="connsiteY22" fmla="*/ 1089529 h 1089529"/>
                      <a:gd name="connsiteX23" fmla="*/ 10634946 w 10992192"/>
                      <a:gd name="connsiteY23" fmla="*/ 1089529 h 1089529"/>
                      <a:gd name="connsiteX24" fmla="*/ 9947934 w 10992192"/>
                      <a:gd name="connsiteY24" fmla="*/ 1089529 h 1089529"/>
                      <a:gd name="connsiteX25" fmla="*/ 9370844 w 10992192"/>
                      <a:gd name="connsiteY25" fmla="*/ 1089529 h 1089529"/>
                      <a:gd name="connsiteX26" fmla="*/ 8683832 w 10992192"/>
                      <a:gd name="connsiteY26" fmla="*/ 1089529 h 1089529"/>
                      <a:gd name="connsiteX27" fmla="*/ 7886898 w 10992192"/>
                      <a:gd name="connsiteY27" fmla="*/ 1089529 h 1089529"/>
                      <a:gd name="connsiteX28" fmla="*/ 7089964 w 10992192"/>
                      <a:gd name="connsiteY28" fmla="*/ 1089529 h 1089529"/>
                      <a:gd name="connsiteX29" fmla="*/ 6293030 w 10992192"/>
                      <a:gd name="connsiteY29" fmla="*/ 1089529 h 1089529"/>
                      <a:gd name="connsiteX30" fmla="*/ 5715940 w 10992192"/>
                      <a:gd name="connsiteY30" fmla="*/ 1089529 h 1089529"/>
                      <a:gd name="connsiteX31" fmla="*/ 5138850 w 10992192"/>
                      <a:gd name="connsiteY31" fmla="*/ 1089529 h 1089529"/>
                      <a:gd name="connsiteX32" fmla="*/ 4341916 w 10992192"/>
                      <a:gd name="connsiteY32" fmla="*/ 1089529 h 1089529"/>
                      <a:gd name="connsiteX33" fmla="*/ 3874748 w 10992192"/>
                      <a:gd name="connsiteY33" fmla="*/ 1089529 h 1089529"/>
                      <a:gd name="connsiteX34" fmla="*/ 2967892 w 10992192"/>
                      <a:gd name="connsiteY34" fmla="*/ 1089529 h 1089529"/>
                      <a:gd name="connsiteX35" fmla="*/ 2280880 w 10992192"/>
                      <a:gd name="connsiteY35" fmla="*/ 1089529 h 1089529"/>
                      <a:gd name="connsiteX36" fmla="*/ 1813712 w 10992192"/>
                      <a:gd name="connsiteY36" fmla="*/ 1089529 h 1089529"/>
                      <a:gd name="connsiteX37" fmla="*/ 1456465 w 10992192"/>
                      <a:gd name="connsiteY37" fmla="*/ 1089529 h 1089529"/>
                      <a:gd name="connsiteX38" fmla="*/ 1099219 w 10992192"/>
                      <a:gd name="connsiteY38" fmla="*/ 1089529 h 1089529"/>
                      <a:gd name="connsiteX39" fmla="*/ 0 w 10992192"/>
                      <a:gd name="connsiteY39" fmla="*/ 1089529 h 1089529"/>
                      <a:gd name="connsiteX40" fmla="*/ 0 w 10992192"/>
                      <a:gd name="connsiteY40" fmla="*/ 533869 h 1089529"/>
                      <a:gd name="connsiteX41" fmla="*/ 0 w 10992192"/>
                      <a:gd name="connsiteY41" fmla="*/ 0 h 108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992192" h="1089529" extrusionOk="0">
                        <a:moveTo>
                          <a:pt x="0" y="0"/>
                        </a:moveTo>
                        <a:cubicBezTo>
                          <a:pt x="315231" y="-39169"/>
                          <a:pt x="636452" y="4160"/>
                          <a:pt x="906856" y="0"/>
                        </a:cubicBezTo>
                        <a:cubicBezTo>
                          <a:pt x="1177260" y="-4160"/>
                          <a:pt x="1183553" y="15028"/>
                          <a:pt x="1374024" y="0"/>
                        </a:cubicBezTo>
                        <a:cubicBezTo>
                          <a:pt x="1564495" y="-15028"/>
                          <a:pt x="1880855" y="-2970"/>
                          <a:pt x="2061036" y="0"/>
                        </a:cubicBezTo>
                        <a:cubicBezTo>
                          <a:pt x="2241217" y="2970"/>
                          <a:pt x="2678483" y="-37731"/>
                          <a:pt x="2857970" y="0"/>
                        </a:cubicBezTo>
                        <a:cubicBezTo>
                          <a:pt x="3037457" y="37731"/>
                          <a:pt x="3282052" y="7523"/>
                          <a:pt x="3544982" y="0"/>
                        </a:cubicBezTo>
                        <a:cubicBezTo>
                          <a:pt x="3807912" y="-7523"/>
                          <a:pt x="3791409" y="11534"/>
                          <a:pt x="4012150" y="0"/>
                        </a:cubicBezTo>
                        <a:cubicBezTo>
                          <a:pt x="4232891" y="-11534"/>
                          <a:pt x="4527236" y="-13401"/>
                          <a:pt x="4919006" y="0"/>
                        </a:cubicBezTo>
                        <a:cubicBezTo>
                          <a:pt x="5310776" y="13401"/>
                          <a:pt x="5177480" y="-10659"/>
                          <a:pt x="5276252" y="0"/>
                        </a:cubicBezTo>
                        <a:cubicBezTo>
                          <a:pt x="5375024" y="10659"/>
                          <a:pt x="5735489" y="22165"/>
                          <a:pt x="5853342" y="0"/>
                        </a:cubicBezTo>
                        <a:cubicBezTo>
                          <a:pt x="5971195" y="-22165"/>
                          <a:pt x="6178467" y="3312"/>
                          <a:pt x="6320510" y="0"/>
                        </a:cubicBezTo>
                        <a:cubicBezTo>
                          <a:pt x="6462553" y="-3312"/>
                          <a:pt x="6530890" y="2262"/>
                          <a:pt x="6677757" y="0"/>
                        </a:cubicBezTo>
                        <a:cubicBezTo>
                          <a:pt x="6824624" y="-2262"/>
                          <a:pt x="6970808" y="-7804"/>
                          <a:pt x="7144925" y="0"/>
                        </a:cubicBezTo>
                        <a:cubicBezTo>
                          <a:pt x="7319042" y="7804"/>
                          <a:pt x="7526443" y="-5578"/>
                          <a:pt x="7722015" y="0"/>
                        </a:cubicBezTo>
                        <a:cubicBezTo>
                          <a:pt x="7917587" y="5578"/>
                          <a:pt x="8175007" y="-2375"/>
                          <a:pt x="8409027" y="0"/>
                        </a:cubicBezTo>
                        <a:cubicBezTo>
                          <a:pt x="8643047" y="2375"/>
                          <a:pt x="8596560" y="-16732"/>
                          <a:pt x="8766273" y="0"/>
                        </a:cubicBezTo>
                        <a:cubicBezTo>
                          <a:pt x="8935986" y="16732"/>
                          <a:pt x="8987928" y="-3408"/>
                          <a:pt x="9123519" y="0"/>
                        </a:cubicBezTo>
                        <a:cubicBezTo>
                          <a:pt x="9259110" y="3408"/>
                          <a:pt x="9372526" y="-14596"/>
                          <a:pt x="9480766" y="0"/>
                        </a:cubicBezTo>
                        <a:cubicBezTo>
                          <a:pt x="9589006" y="14596"/>
                          <a:pt x="9721805" y="-17616"/>
                          <a:pt x="9838012" y="0"/>
                        </a:cubicBezTo>
                        <a:cubicBezTo>
                          <a:pt x="9954219" y="17616"/>
                          <a:pt x="10144867" y="1823"/>
                          <a:pt x="10305180" y="0"/>
                        </a:cubicBezTo>
                        <a:cubicBezTo>
                          <a:pt x="10465493" y="-1823"/>
                          <a:pt x="10762916" y="29832"/>
                          <a:pt x="10992192" y="0"/>
                        </a:cubicBezTo>
                        <a:cubicBezTo>
                          <a:pt x="10976474" y="253934"/>
                          <a:pt x="10992807" y="392892"/>
                          <a:pt x="10992192" y="533869"/>
                        </a:cubicBezTo>
                        <a:cubicBezTo>
                          <a:pt x="10991577" y="674846"/>
                          <a:pt x="10994765" y="817761"/>
                          <a:pt x="10992192" y="1089529"/>
                        </a:cubicBezTo>
                        <a:cubicBezTo>
                          <a:pt x="10914256" y="1092991"/>
                          <a:pt x="10750077" y="1074561"/>
                          <a:pt x="10634946" y="1089529"/>
                        </a:cubicBezTo>
                        <a:cubicBezTo>
                          <a:pt x="10519815" y="1104497"/>
                          <a:pt x="10233398" y="1120940"/>
                          <a:pt x="9947934" y="1089529"/>
                        </a:cubicBezTo>
                        <a:cubicBezTo>
                          <a:pt x="9662470" y="1058118"/>
                          <a:pt x="9595197" y="1088799"/>
                          <a:pt x="9370844" y="1089529"/>
                        </a:cubicBezTo>
                        <a:cubicBezTo>
                          <a:pt x="9146491" y="1090260"/>
                          <a:pt x="9000283" y="1086825"/>
                          <a:pt x="8683832" y="1089529"/>
                        </a:cubicBezTo>
                        <a:cubicBezTo>
                          <a:pt x="8367381" y="1092233"/>
                          <a:pt x="8272707" y="1057740"/>
                          <a:pt x="7886898" y="1089529"/>
                        </a:cubicBezTo>
                        <a:cubicBezTo>
                          <a:pt x="7501089" y="1121318"/>
                          <a:pt x="7280636" y="1052320"/>
                          <a:pt x="7089964" y="1089529"/>
                        </a:cubicBezTo>
                        <a:cubicBezTo>
                          <a:pt x="6899292" y="1126738"/>
                          <a:pt x="6625835" y="1116178"/>
                          <a:pt x="6293030" y="1089529"/>
                        </a:cubicBezTo>
                        <a:cubicBezTo>
                          <a:pt x="5960225" y="1062880"/>
                          <a:pt x="5889033" y="1093688"/>
                          <a:pt x="5715940" y="1089529"/>
                        </a:cubicBezTo>
                        <a:cubicBezTo>
                          <a:pt x="5542847" y="1085371"/>
                          <a:pt x="5304412" y="1090465"/>
                          <a:pt x="5138850" y="1089529"/>
                        </a:cubicBezTo>
                        <a:cubicBezTo>
                          <a:pt x="4973288" y="1088594"/>
                          <a:pt x="4519969" y="1099615"/>
                          <a:pt x="4341916" y="1089529"/>
                        </a:cubicBezTo>
                        <a:cubicBezTo>
                          <a:pt x="4163863" y="1079443"/>
                          <a:pt x="4044030" y="1082484"/>
                          <a:pt x="3874748" y="1089529"/>
                        </a:cubicBezTo>
                        <a:cubicBezTo>
                          <a:pt x="3705466" y="1096574"/>
                          <a:pt x="3414173" y="1054868"/>
                          <a:pt x="2967892" y="1089529"/>
                        </a:cubicBezTo>
                        <a:cubicBezTo>
                          <a:pt x="2521611" y="1124190"/>
                          <a:pt x="2570065" y="1060025"/>
                          <a:pt x="2280880" y="1089529"/>
                        </a:cubicBezTo>
                        <a:cubicBezTo>
                          <a:pt x="1991695" y="1119033"/>
                          <a:pt x="1962118" y="1111053"/>
                          <a:pt x="1813712" y="1089529"/>
                        </a:cubicBezTo>
                        <a:cubicBezTo>
                          <a:pt x="1665306" y="1068005"/>
                          <a:pt x="1528058" y="1090783"/>
                          <a:pt x="1456465" y="1089529"/>
                        </a:cubicBezTo>
                        <a:cubicBezTo>
                          <a:pt x="1384872" y="1088275"/>
                          <a:pt x="1269563" y="1076617"/>
                          <a:pt x="1099219" y="1089529"/>
                        </a:cubicBezTo>
                        <a:cubicBezTo>
                          <a:pt x="928875" y="1102441"/>
                          <a:pt x="441005" y="1089294"/>
                          <a:pt x="0" y="1089529"/>
                        </a:cubicBezTo>
                        <a:cubicBezTo>
                          <a:pt x="-26431" y="887154"/>
                          <a:pt x="462" y="786559"/>
                          <a:pt x="0" y="533869"/>
                        </a:cubicBezTo>
                        <a:cubicBezTo>
                          <a:pt x="-462" y="281179"/>
                          <a:pt x="24968" y="151009"/>
                          <a:pt x="0" y="0"/>
                        </a:cubicBezTo>
                        <a:close/>
                      </a:path>
                    </a:pathLst>
                  </a:custGeom>
                  <ask:type>
                    <ask:lineSketchFreehand/>
                  </ask:type>
                </ask:lineSketchStyleProps>
              </a:ext>
            </a:extLst>
          </a:ln>
        </p:spPr>
        <p:txBody>
          <a:bodyPr wrap="square">
            <a:spAutoFit/>
          </a:bodyPr>
          <a:lstStyle/>
          <a:p>
            <a:pPr marL="0" indent="0" algn="just">
              <a:lnSpc>
                <a:spcPct val="90000"/>
              </a:lnSpc>
              <a:buFont typeface="Arial" panose="020B0604020202020204" pitchFamily="34" charset="0"/>
              <a:buNone/>
            </a:pPr>
            <a:r>
              <a:rPr lang="en-US" altLang="en-US" sz="2400" b="1" dirty="0">
                <a:solidFill>
                  <a:srgbClr val="0033CC"/>
                </a:solidFill>
                <a:latin typeface="Arial" panose="020B0604020202020204" pitchFamily="34" charset="0"/>
                <a:cs typeface="Arial" panose="020B0604020202020204" pitchFamily="34" charset="0"/>
              </a:rPr>
              <a:t>5. </a:t>
            </a:r>
            <a:r>
              <a:rPr lang="en-US" altLang="en-US" sz="2400" dirty="0" err="1">
                <a:solidFill>
                  <a:srgbClr val="0033CC"/>
                </a:solidFill>
                <a:latin typeface="Arial" panose="020B0604020202020204" pitchFamily="34" charset="0"/>
                <a:cs typeface="Arial" panose="020B0604020202020204" pitchFamily="34" charset="0"/>
              </a:rPr>
              <a:t>Khi</a:t>
            </a:r>
            <a:r>
              <a:rPr lang="en-US" altLang="en-US" sz="2400" dirty="0">
                <a:solidFill>
                  <a:srgbClr val="0033CC"/>
                </a:solidFill>
                <a:latin typeface="Arial" panose="020B0604020202020204" pitchFamily="34" charset="0"/>
                <a:cs typeface="Arial" panose="020B0604020202020204" pitchFamily="34" charset="0"/>
              </a:rPr>
              <a:t> </a:t>
            </a:r>
            <a:r>
              <a:rPr lang="en-US" altLang="en-US" sz="2400" dirty="0" err="1">
                <a:solidFill>
                  <a:srgbClr val="0033CC"/>
                </a:solidFill>
                <a:latin typeface="Arial" panose="020B0604020202020204" pitchFamily="34" charset="0"/>
                <a:cs typeface="Arial" panose="020B0604020202020204" pitchFamily="34" charset="0"/>
              </a:rPr>
              <a:t>nhận</a:t>
            </a:r>
            <a:r>
              <a:rPr lang="en-US" altLang="en-US" sz="2400" dirty="0">
                <a:solidFill>
                  <a:srgbClr val="0033CC"/>
                </a:solidFill>
                <a:latin typeface="Arial" panose="020B0604020202020204" pitchFamily="34" charset="0"/>
                <a:cs typeface="Arial" panose="020B0604020202020204" pitchFamily="34" charset="0"/>
              </a:rPr>
              <a:t> </a:t>
            </a:r>
            <a:r>
              <a:rPr lang="en-US" altLang="en-US" sz="2400" dirty="0" err="1">
                <a:solidFill>
                  <a:srgbClr val="0033CC"/>
                </a:solidFill>
                <a:latin typeface="Arial" panose="020B0604020202020204" pitchFamily="34" charset="0"/>
                <a:cs typeface="Arial" panose="020B0604020202020204" pitchFamily="34" charset="0"/>
              </a:rPr>
              <a:t>được</a:t>
            </a:r>
            <a:r>
              <a:rPr lang="en-US" altLang="en-US" sz="2400" dirty="0">
                <a:solidFill>
                  <a:srgbClr val="0033CC"/>
                </a:solidFill>
                <a:latin typeface="Arial" panose="020B0604020202020204" pitchFamily="34" charset="0"/>
                <a:cs typeface="Arial" panose="020B0604020202020204" pitchFamily="34" charset="0"/>
              </a:rPr>
              <a:t> </a:t>
            </a:r>
            <a:r>
              <a:rPr lang="en-US" altLang="en-US" sz="2400" dirty="0" err="1">
                <a:solidFill>
                  <a:srgbClr val="0033CC"/>
                </a:solidFill>
                <a:latin typeface="Arial" panose="020B0604020202020204" pitchFamily="34" charset="0"/>
                <a:cs typeface="Arial" panose="020B0604020202020204" pitchFamily="34" charset="0"/>
              </a:rPr>
              <a:t>thông</a:t>
            </a:r>
            <a:r>
              <a:rPr lang="en-US" altLang="en-US" sz="2400" dirty="0">
                <a:solidFill>
                  <a:srgbClr val="0033CC"/>
                </a:solidFill>
                <a:latin typeface="Arial" panose="020B0604020202020204" pitchFamily="34" charset="0"/>
                <a:cs typeface="Arial" panose="020B0604020202020204" pitchFamily="34" charset="0"/>
              </a:rPr>
              <a:t> </a:t>
            </a:r>
            <a:r>
              <a:rPr lang="en-US" altLang="en-US" sz="2400" dirty="0" err="1">
                <a:solidFill>
                  <a:srgbClr val="0033CC"/>
                </a:solidFill>
                <a:latin typeface="Arial" panose="020B0604020202020204" pitchFamily="34" charset="0"/>
                <a:cs typeface="Arial" panose="020B0604020202020204" pitchFamily="34" charset="0"/>
              </a:rPr>
              <a:t>báo</a:t>
            </a:r>
            <a:r>
              <a:rPr lang="en-US" altLang="en-US" sz="2400" dirty="0">
                <a:solidFill>
                  <a:srgbClr val="0033CC"/>
                </a:solidFill>
                <a:latin typeface="Arial" panose="020B0604020202020204" pitchFamily="34" charset="0"/>
                <a:cs typeface="Arial" panose="020B0604020202020204" pitchFamily="34" charset="0"/>
              </a:rPr>
              <a:t> </a:t>
            </a:r>
            <a:r>
              <a:rPr lang="en-US" altLang="en-US" sz="2400" dirty="0" err="1">
                <a:solidFill>
                  <a:srgbClr val="0033CC"/>
                </a:solidFill>
                <a:latin typeface="Arial" panose="020B0604020202020204" pitchFamily="34" charset="0"/>
                <a:cs typeface="Arial" panose="020B0604020202020204" pitchFamily="34" charset="0"/>
              </a:rPr>
              <a:t>nộp</a:t>
            </a:r>
            <a:r>
              <a:rPr lang="en-US" altLang="en-US" sz="2400" dirty="0">
                <a:solidFill>
                  <a:srgbClr val="0033CC"/>
                </a:solidFill>
                <a:latin typeface="Arial" panose="020B0604020202020204" pitchFamily="34" charset="0"/>
                <a:cs typeface="Arial" panose="020B0604020202020204" pitchFamily="34" charset="0"/>
              </a:rPr>
              <a:t> </a:t>
            </a:r>
            <a:r>
              <a:rPr lang="en-US" altLang="en-US" sz="2400" dirty="0" err="1">
                <a:solidFill>
                  <a:srgbClr val="0033CC"/>
                </a:solidFill>
                <a:latin typeface="Arial" panose="020B0604020202020204" pitchFamily="34" charset="0"/>
                <a:cs typeface="Arial" panose="020B0604020202020204" pitchFamily="34" charset="0"/>
              </a:rPr>
              <a:t>phí</a:t>
            </a:r>
            <a:r>
              <a:rPr lang="en-US" altLang="en-US" sz="2400" dirty="0">
                <a:solidFill>
                  <a:srgbClr val="0033CC"/>
                </a:solidFill>
                <a:latin typeface="Arial" panose="020B0604020202020204" pitchFamily="34" charset="0"/>
                <a:cs typeface="Arial" panose="020B0604020202020204" pitchFamily="34" charset="0"/>
              </a:rPr>
              <a:t>, </a:t>
            </a:r>
            <a:r>
              <a:rPr lang="en-US" altLang="en-US" sz="2400" dirty="0" err="1">
                <a:solidFill>
                  <a:srgbClr val="0033CC"/>
                </a:solidFill>
                <a:latin typeface="Arial" panose="020B0604020202020204" pitchFamily="34" charset="0"/>
                <a:cs typeface="Arial" panose="020B0604020202020204" pitchFamily="34" charset="0"/>
              </a:rPr>
              <a:t>các</a:t>
            </a:r>
            <a:r>
              <a:rPr lang="en-US" altLang="en-US" sz="2400" dirty="0">
                <a:solidFill>
                  <a:srgbClr val="0033CC"/>
                </a:solidFill>
                <a:latin typeface="Arial" panose="020B0604020202020204" pitchFamily="34" charset="0"/>
                <a:cs typeface="Arial" panose="020B0604020202020204" pitchFamily="34" charset="0"/>
              </a:rPr>
              <a:t> </a:t>
            </a:r>
            <a:r>
              <a:rPr lang="en-US" altLang="en-US" sz="2400" dirty="0" err="1">
                <a:solidFill>
                  <a:srgbClr val="0033CC"/>
                </a:solidFill>
                <a:latin typeface="Arial" panose="020B0604020202020204" pitchFamily="34" charset="0"/>
                <a:cs typeface="Arial" panose="020B0604020202020204" pitchFamily="34" charset="0"/>
              </a:rPr>
              <a:t>doanh</a:t>
            </a:r>
            <a:r>
              <a:rPr lang="en-US" altLang="en-US" sz="2400" dirty="0">
                <a:solidFill>
                  <a:srgbClr val="0033CC"/>
                </a:solidFill>
                <a:latin typeface="Arial" panose="020B0604020202020204" pitchFamily="34" charset="0"/>
                <a:cs typeface="Arial" panose="020B0604020202020204" pitchFamily="34" charset="0"/>
              </a:rPr>
              <a:t> </a:t>
            </a:r>
            <a:r>
              <a:rPr lang="en-US" altLang="en-US" sz="2400" dirty="0" err="1">
                <a:solidFill>
                  <a:srgbClr val="0033CC"/>
                </a:solidFill>
                <a:latin typeface="Arial" panose="020B0604020202020204" pitchFamily="34" charset="0"/>
                <a:cs typeface="Arial" panose="020B0604020202020204" pitchFamily="34" charset="0"/>
              </a:rPr>
              <a:t>nghiệp</a:t>
            </a:r>
            <a:r>
              <a:rPr lang="en-US" altLang="en-US" sz="2400" dirty="0">
                <a:solidFill>
                  <a:srgbClr val="0033CC"/>
                </a:solidFill>
                <a:latin typeface="Arial" panose="020B0604020202020204" pitchFamily="34" charset="0"/>
                <a:cs typeface="Arial" panose="020B0604020202020204" pitchFamily="34" charset="0"/>
              </a:rPr>
              <a:t> </a:t>
            </a:r>
            <a:r>
              <a:rPr lang="en-US" altLang="en-US" sz="2400" dirty="0" err="1">
                <a:solidFill>
                  <a:srgbClr val="0033CC"/>
                </a:solidFill>
                <a:latin typeface="Arial" panose="020B0604020202020204" pitchFamily="34" charset="0"/>
                <a:cs typeface="Arial" panose="020B0604020202020204" pitchFamily="34" charset="0"/>
              </a:rPr>
              <a:t>lưu</a:t>
            </a:r>
            <a:r>
              <a:rPr lang="en-US" altLang="en-US" sz="2400" dirty="0">
                <a:solidFill>
                  <a:srgbClr val="0033CC"/>
                </a:solidFill>
                <a:latin typeface="Arial" panose="020B0604020202020204" pitchFamily="34" charset="0"/>
                <a:cs typeface="Arial" panose="020B0604020202020204" pitchFamily="34" charset="0"/>
              </a:rPr>
              <a:t> ý </a:t>
            </a:r>
            <a:r>
              <a:rPr lang="en-US" altLang="en-US" sz="2400" dirty="0" err="1">
                <a:solidFill>
                  <a:srgbClr val="0033CC"/>
                </a:solidFill>
                <a:latin typeface="Arial" panose="020B0604020202020204" pitchFamily="34" charset="0"/>
                <a:cs typeface="Arial" panose="020B0604020202020204" pitchFamily="34" charset="0"/>
              </a:rPr>
              <a:t>khi</a:t>
            </a:r>
            <a:r>
              <a:rPr lang="en-US" altLang="en-US" sz="2400" dirty="0">
                <a:solidFill>
                  <a:srgbClr val="0033CC"/>
                </a:solidFill>
                <a:latin typeface="Arial" panose="020B0604020202020204" pitchFamily="34" charset="0"/>
                <a:cs typeface="Arial" panose="020B0604020202020204" pitchFamily="34" charset="0"/>
              </a:rPr>
              <a:t> </a:t>
            </a:r>
            <a:r>
              <a:rPr lang="en-US" altLang="en-US" sz="2400" dirty="0" err="1">
                <a:solidFill>
                  <a:srgbClr val="0033CC"/>
                </a:solidFill>
                <a:latin typeface="Arial" panose="020B0604020202020204" pitchFamily="34" charset="0"/>
                <a:cs typeface="Arial" panose="020B0604020202020204" pitchFamily="34" charset="0"/>
              </a:rPr>
              <a:t>nộp</a:t>
            </a:r>
            <a:r>
              <a:rPr lang="en-US" altLang="en-US" sz="2400" dirty="0">
                <a:solidFill>
                  <a:srgbClr val="0033CC"/>
                </a:solidFill>
                <a:latin typeface="Arial" panose="020B0604020202020204" pitchFamily="34" charset="0"/>
                <a:cs typeface="Arial" panose="020B0604020202020204" pitchFamily="34" charset="0"/>
              </a:rPr>
              <a:t> </a:t>
            </a:r>
            <a:r>
              <a:rPr lang="en-US" altLang="en-US" sz="2400" dirty="0" err="1">
                <a:solidFill>
                  <a:srgbClr val="0033CC"/>
                </a:solidFill>
                <a:latin typeface="Arial" panose="020B0604020202020204" pitchFamily="34" charset="0"/>
                <a:cs typeface="Arial" panose="020B0604020202020204" pitchFamily="34" charset="0"/>
              </a:rPr>
              <a:t>phí</a:t>
            </a:r>
            <a:r>
              <a:rPr lang="en-US" altLang="en-US" sz="2400" dirty="0">
                <a:solidFill>
                  <a:srgbClr val="0033CC"/>
                </a:solidFill>
                <a:latin typeface="Arial" panose="020B0604020202020204" pitchFamily="34" charset="0"/>
                <a:cs typeface="Arial" panose="020B0604020202020204" pitchFamily="34" charset="0"/>
              </a:rPr>
              <a:t>, </a:t>
            </a:r>
            <a:r>
              <a:rPr lang="en-US" altLang="en-US" sz="2400" b="1" dirty="0" err="1">
                <a:solidFill>
                  <a:srgbClr val="0033CC"/>
                </a:solidFill>
                <a:latin typeface="Arial" panose="020B0604020202020204" pitchFamily="34" charset="0"/>
                <a:cs typeface="Arial" panose="020B0604020202020204" pitchFamily="34" charset="0"/>
              </a:rPr>
              <a:t>đề</a:t>
            </a:r>
            <a:r>
              <a:rPr lang="en-US" altLang="en-US" sz="2400" b="1" dirty="0">
                <a:solidFill>
                  <a:srgbClr val="0033CC"/>
                </a:solidFill>
                <a:latin typeface="Arial" panose="020B0604020202020204" pitchFamily="34" charset="0"/>
                <a:cs typeface="Arial" panose="020B0604020202020204" pitchFamily="34" charset="0"/>
              </a:rPr>
              <a:t> </a:t>
            </a:r>
            <a:r>
              <a:rPr lang="en-US" altLang="en-US" sz="2400" b="1" dirty="0" err="1">
                <a:solidFill>
                  <a:srgbClr val="0033CC"/>
                </a:solidFill>
                <a:latin typeface="Arial" panose="020B0604020202020204" pitchFamily="34" charset="0"/>
                <a:cs typeface="Arial" panose="020B0604020202020204" pitchFamily="34" charset="0"/>
              </a:rPr>
              <a:t>nghị</a:t>
            </a:r>
            <a:r>
              <a:rPr lang="en-US" altLang="en-US" sz="2400" b="1" dirty="0">
                <a:solidFill>
                  <a:srgbClr val="0033CC"/>
                </a:solidFill>
                <a:latin typeface="Arial" panose="020B0604020202020204" pitchFamily="34" charset="0"/>
                <a:cs typeface="Arial" panose="020B0604020202020204" pitchFamily="34" charset="0"/>
              </a:rPr>
              <a:t> </a:t>
            </a:r>
            <a:r>
              <a:rPr lang="en-US" altLang="en-US" sz="2400" b="1" dirty="0" err="1">
                <a:solidFill>
                  <a:srgbClr val="0033CC"/>
                </a:solidFill>
                <a:latin typeface="Arial" panose="020B0604020202020204" pitchFamily="34" charset="0"/>
                <a:cs typeface="Arial" panose="020B0604020202020204" pitchFamily="34" charset="0"/>
              </a:rPr>
              <a:t>ghi</a:t>
            </a:r>
            <a:r>
              <a:rPr lang="en-US" altLang="en-US" sz="2400" b="1" dirty="0">
                <a:solidFill>
                  <a:srgbClr val="0033CC"/>
                </a:solidFill>
                <a:latin typeface="Arial" panose="020B0604020202020204" pitchFamily="34" charset="0"/>
                <a:cs typeface="Arial" panose="020B0604020202020204" pitchFamily="34" charset="0"/>
              </a:rPr>
              <a:t> </a:t>
            </a:r>
            <a:r>
              <a:rPr lang="en-US" altLang="en-US" sz="2400" b="1" dirty="0" err="1">
                <a:solidFill>
                  <a:srgbClr val="0033CC"/>
                </a:solidFill>
                <a:latin typeface="Arial" panose="020B0604020202020204" pitchFamily="34" charset="0"/>
                <a:cs typeface="Arial" panose="020B0604020202020204" pitchFamily="34" charset="0"/>
              </a:rPr>
              <a:t>rõ</a:t>
            </a:r>
            <a:r>
              <a:rPr lang="en-US" altLang="en-US" sz="2400" b="1" dirty="0">
                <a:solidFill>
                  <a:srgbClr val="0033CC"/>
                </a:solidFill>
                <a:latin typeface="Arial" panose="020B0604020202020204" pitchFamily="34" charset="0"/>
                <a:cs typeface="Arial" panose="020B0604020202020204" pitchFamily="34" charset="0"/>
              </a:rPr>
              <a:t> </a:t>
            </a:r>
            <a:r>
              <a:rPr lang="en-US" altLang="en-US" sz="2400" b="1" dirty="0" err="1">
                <a:solidFill>
                  <a:srgbClr val="0033CC"/>
                </a:solidFill>
                <a:latin typeface="Arial" panose="020B0604020202020204" pitchFamily="34" charset="0"/>
                <a:cs typeface="Arial" panose="020B0604020202020204" pitchFamily="34" charset="0"/>
              </a:rPr>
              <a:t>số</a:t>
            </a:r>
            <a:r>
              <a:rPr lang="en-US" altLang="en-US" sz="2400" b="1" dirty="0">
                <a:solidFill>
                  <a:srgbClr val="0033CC"/>
                </a:solidFill>
                <a:latin typeface="Arial" panose="020B0604020202020204" pitchFamily="34" charset="0"/>
                <a:cs typeface="Arial" panose="020B0604020202020204" pitchFamily="34" charset="0"/>
              </a:rPr>
              <a:t>, </a:t>
            </a:r>
            <a:r>
              <a:rPr lang="en-US" altLang="en-US" sz="2400" b="1" dirty="0" err="1">
                <a:solidFill>
                  <a:srgbClr val="0033CC"/>
                </a:solidFill>
                <a:latin typeface="Arial" panose="020B0604020202020204" pitchFamily="34" charset="0"/>
                <a:cs typeface="Arial" panose="020B0604020202020204" pitchFamily="34" charset="0"/>
              </a:rPr>
              <a:t>ngày</a:t>
            </a:r>
            <a:r>
              <a:rPr lang="en-US" altLang="en-US" sz="2400" b="1" dirty="0">
                <a:solidFill>
                  <a:srgbClr val="0033CC"/>
                </a:solidFill>
                <a:latin typeface="Arial" panose="020B0604020202020204" pitchFamily="34" charset="0"/>
                <a:cs typeface="Arial" panose="020B0604020202020204" pitchFamily="34" charset="0"/>
              </a:rPr>
              <a:t> </a:t>
            </a:r>
            <a:r>
              <a:rPr lang="en-US" altLang="en-US" sz="2400" b="1" dirty="0" err="1">
                <a:solidFill>
                  <a:srgbClr val="0033CC"/>
                </a:solidFill>
                <a:latin typeface="Arial" panose="020B0604020202020204" pitchFamily="34" charset="0"/>
                <a:cs typeface="Arial" panose="020B0604020202020204" pitchFamily="34" charset="0"/>
              </a:rPr>
              <a:t>của</a:t>
            </a:r>
            <a:r>
              <a:rPr lang="en-US" altLang="en-US" sz="2400" b="1" dirty="0">
                <a:solidFill>
                  <a:srgbClr val="0033CC"/>
                </a:solidFill>
                <a:latin typeface="Arial" panose="020B0604020202020204" pitchFamily="34" charset="0"/>
                <a:cs typeface="Arial" panose="020B0604020202020204" pitchFamily="34" charset="0"/>
              </a:rPr>
              <a:t> </a:t>
            </a:r>
            <a:r>
              <a:rPr lang="en-US" altLang="en-US" sz="2400" b="1" dirty="0" err="1">
                <a:solidFill>
                  <a:srgbClr val="0033CC"/>
                </a:solidFill>
                <a:latin typeface="Arial" panose="020B0604020202020204" pitchFamily="34" charset="0"/>
                <a:cs typeface="Arial" panose="020B0604020202020204" pitchFamily="34" charset="0"/>
              </a:rPr>
              <a:t>Văn</a:t>
            </a:r>
            <a:r>
              <a:rPr lang="en-US" altLang="en-US" sz="2400" b="1" dirty="0">
                <a:solidFill>
                  <a:srgbClr val="0033CC"/>
                </a:solidFill>
                <a:latin typeface="Arial" panose="020B0604020202020204" pitchFamily="34" charset="0"/>
                <a:cs typeface="Arial" panose="020B0604020202020204" pitchFamily="34" charset="0"/>
              </a:rPr>
              <a:t> </a:t>
            </a:r>
            <a:r>
              <a:rPr lang="en-US" altLang="en-US" sz="2400" b="1" dirty="0" err="1">
                <a:solidFill>
                  <a:srgbClr val="0033CC"/>
                </a:solidFill>
                <a:latin typeface="Arial" panose="020B0604020202020204" pitchFamily="34" charset="0"/>
                <a:cs typeface="Arial" panose="020B0604020202020204" pitchFamily="34" charset="0"/>
              </a:rPr>
              <a:t>bản</a:t>
            </a:r>
            <a:r>
              <a:rPr lang="en-US" altLang="en-US" sz="2400" b="1" dirty="0">
                <a:solidFill>
                  <a:srgbClr val="0033CC"/>
                </a:solidFill>
                <a:latin typeface="Arial" panose="020B0604020202020204" pitchFamily="34" charset="0"/>
                <a:cs typeface="Arial" panose="020B0604020202020204" pitchFamily="34" charset="0"/>
              </a:rPr>
              <a:t> </a:t>
            </a:r>
            <a:r>
              <a:rPr lang="en-US" altLang="en-US" sz="2400" b="1" dirty="0" err="1">
                <a:solidFill>
                  <a:srgbClr val="0033CC"/>
                </a:solidFill>
                <a:latin typeface="Arial" panose="020B0604020202020204" pitchFamily="34" charset="0"/>
                <a:cs typeface="Arial" panose="020B0604020202020204" pitchFamily="34" charset="0"/>
              </a:rPr>
              <a:t>thông</a:t>
            </a:r>
            <a:r>
              <a:rPr lang="en-US" altLang="en-US" sz="2400" b="1" dirty="0">
                <a:solidFill>
                  <a:srgbClr val="0033CC"/>
                </a:solidFill>
                <a:latin typeface="Arial" panose="020B0604020202020204" pitchFamily="34" charset="0"/>
                <a:cs typeface="Arial" panose="020B0604020202020204" pitchFamily="34" charset="0"/>
              </a:rPr>
              <a:t> </a:t>
            </a:r>
            <a:r>
              <a:rPr lang="en-US" altLang="en-US" sz="2400" b="1" dirty="0" err="1">
                <a:solidFill>
                  <a:srgbClr val="0033CC"/>
                </a:solidFill>
                <a:latin typeface="Arial" panose="020B0604020202020204" pitchFamily="34" charset="0"/>
                <a:cs typeface="Arial" panose="020B0604020202020204" pitchFamily="34" charset="0"/>
              </a:rPr>
              <a:t>báo</a:t>
            </a:r>
            <a:r>
              <a:rPr lang="en-US" altLang="en-US" sz="2400" b="1" dirty="0">
                <a:solidFill>
                  <a:srgbClr val="0033CC"/>
                </a:solidFill>
                <a:latin typeface="Arial" panose="020B0604020202020204" pitchFamily="34" charset="0"/>
                <a:cs typeface="Arial" panose="020B0604020202020204" pitchFamily="34" charset="0"/>
              </a:rPr>
              <a:t> </a:t>
            </a:r>
            <a:r>
              <a:rPr lang="en-US" altLang="en-US" sz="2400" b="1" dirty="0" err="1">
                <a:solidFill>
                  <a:srgbClr val="0033CC"/>
                </a:solidFill>
                <a:latin typeface="Arial" panose="020B0604020202020204" pitchFamily="34" charset="0"/>
                <a:cs typeface="Arial" panose="020B0604020202020204" pitchFamily="34" charset="0"/>
              </a:rPr>
              <a:t>nộp</a:t>
            </a:r>
            <a:r>
              <a:rPr lang="en-US" altLang="en-US" sz="2400" b="1" dirty="0">
                <a:solidFill>
                  <a:srgbClr val="0033CC"/>
                </a:solidFill>
                <a:latin typeface="Arial" panose="020B0604020202020204" pitchFamily="34" charset="0"/>
                <a:cs typeface="Arial" panose="020B0604020202020204" pitchFamily="34" charset="0"/>
              </a:rPr>
              <a:t> </a:t>
            </a:r>
            <a:r>
              <a:rPr lang="en-US" altLang="en-US" sz="2400" b="1" dirty="0" err="1">
                <a:solidFill>
                  <a:srgbClr val="0033CC"/>
                </a:solidFill>
                <a:latin typeface="Arial" panose="020B0604020202020204" pitchFamily="34" charset="0"/>
                <a:cs typeface="Arial" panose="020B0604020202020204" pitchFamily="34" charset="0"/>
              </a:rPr>
              <a:t>phí</a:t>
            </a:r>
            <a:r>
              <a:rPr lang="en-US" altLang="en-US" sz="2400" b="1" dirty="0">
                <a:solidFill>
                  <a:srgbClr val="0033CC"/>
                </a:solidFill>
                <a:latin typeface="Arial" panose="020B0604020202020204" pitchFamily="34" charset="0"/>
                <a:cs typeface="Arial" panose="020B0604020202020204" pitchFamily="34" charset="0"/>
              </a:rPr>
              <a:t> </a:t>
            </a:r>
            <a:r>
              <a:rPr lang="en-US" altLang="en-US" sz="2400" dirty="0" err="1">
                <a:solidFill>
                  <a:srgbClr val="0033CC"/>
                </a:solidFill>
                <a:latin typeface="Arial" panose="020B0604020202020204" pitchFamily="34" charset="0"/>
                <a:cs typeface="Arial" panose="020B0604020202020204" pitchFamily="34" charset="0"/>
              </a:rPr>
              <a:t>để</a:t>
            </a:r>
            <a:r>
              <a:rPr lang="en-US" altLang="en-US" sz="2400" dirty="0">
                <a:solidFill>
                  <a:srgbClr val="0033CC"/>
                </a:solidFill>
                <a:latin typeface="Arial" panose="020B0604020202020204" pitchFamily="34" charset="0"/>
                <a:cs typeface="Arial" panose="020B0604020202020204" pitchFamily="34" charset="0"/>
              </a:rPr>
              <a:t> </a:t>
            </a:r>
            <a:r>
              <a:rPr lang="en-US" altLang="en-US" sz="2400" dirty="0" err="1">
                <a:solidFill>
                  <a:srgbClr val="0033CC"/>
                </a:solidFill>
                <a:latin typeface="Arial" panose="020B0604020202020204" pitchFamily="34" charset="0"/>
                <a:cs typeface="Arial" panose="020B0604020202020204" pitchFamily="34" charset="0"/>
              </a:rPr>
              <a:t>thuận</a:t>
            </a:r>
            <a:r>
              <a:rPr lang="en-US" altLang="en-US" sz="2400" dirty="0">
                <a:solidFill>
                  <a:srgbClr val="0033CC"/>
                </a:solidFill>
                <a:latin typeface="Arial" panose="020B0604020202020204" pitchFamily="34" charset="0"/>
                <a:cs typeface="Arial" panose="020B0604020202020204" pitchFamily="34" charset="0"/>
              </a:rPr>
              <a:t> </a:t>
            </a:r>
            <a:r>
              <a:rPr lang="en-US" altLang="en-US" sz="2400" dirty="0" err="1">
                <a:solidFill>
                  <a:srgbClr val="0033CC"/>
                </a:solidFill>
                <a:latin typeface="Arial" panose="020B0604020202020204" pitchFamily="34" charset="0"/>
                <a:cs typeface="Arial" panose="020B0604020202020204" pitchFamily="34" charset="0"/>
              </a:rPr>
              <a:t>tiện</a:t>
            </a:r>
            <a:r>
              <a:rPr lang="en-US" altLang="en-US" sz="2400" dirty="0">
                <a:solidFill>
                  <a:srgbClr val="0033CC"/>
                </a:solidFill>
                <a:latin typeface="Arial" panose="020B0604020202020204" pitchFamily="34" charset="0"/>
                <a:cs typeface="Arial" panose="020B0604020202020204" pitchFamily="34" charset="0"/>
              </a:rPr>
              <a:t> </a:t>
            </a:r>
            <a:r>
              <a:rPr lang="en-US" altLang="en-US" sz="2400" dirty="0" err="1">
                <a:solidFill>
                  <a:srgbClr val="0033CC"/>
                </a:solidFill>
                <a:latin typeface="Arial" panose="020B0604020202020204" pitchFamily="34" charset="0"/>
                <a:cs typeface="Arial" panose="020B0604020202020204" pitchFamily="34" charset="0"/>
              </a:rPr>
              <a:t>trong</a:t>
            </a:r>
            <a:r>
              <a:rPr lang="en-US" altLang="en-US" sz="2400" dirty="0">
                <a:solidFill>
                  <a:srgbClr val="0033CC"/>
                </a:solidFill>
                <a:latin typeface="Arial" panose="020B0604020202020204" pitchFamily="34" charset="0"/>
                <a:cs typeface="Arial" panose="020B0604020202020204" pitchFamily="34" charset="0"/>
              </a:rPr>
              <a:t> </a:t>
            </a:r>
            <a:r>
              <a:rPr lang="en-US" altLang="en-US" sz="2400" dirty="0" err="1">
                <a:solidFill>
                  <a:srgbClr val="0033CC"/>
                </a:solidFill>
                <a:latin typeface="Arial" panose="020B0604020202020204" pitchFamily="34" charset="0"/>
                <a:cs typeface="Arial" panose="020B0604020202020204" pitchFamily="34" charset="0"/>
              </a:rPr>
              <a:t>công</a:t>
            </a:r>
            <a:r>
              <a:rPr lang="en-US" altLang="en-US" sz="2400" dirty="0">
                <a:solidFill>
                  <a:srgbClr val="0033CC"/>
                </a:solidFill>
                <a:latin typeface="Arial" panose="020B0604020202020204" pitchFamily="34" charset="0"/>
                <a:cs typeface="Arial" panose="020B0604020202020204" pitchFamily="34" charset="0"/>
              </a:rPr>
              <a:t> </a:t>
            </a:r>
            <a:r>
              <a:rPr lang="en-US" altLang="en-US" sz="2400" dirty="0" err="1">
                <a:solidFill>
                  <a:srgbClr val="0033CC"/>
                </a:solidFill>
                <a:latin typeface="Arial" panose="020B0604020202020204" pitchFamily="34" charset="0"/>
                <a:cs typeface="Arial" panose="020B0604020202020204" pitchFamily="34" charset="0"/>
              </a:rPr>
              <a:t>tác</a:t>
            </a:r>
            <a:r>
              <a:rPr lang="en-US" altLang="en-US" sz="2400" dirty="0">
                <a:solidFill>
                  <a:srgbClr val="0033CC"/>
                </a:solidFill>
                <a:latin typeface="Arial" panose="020B0604020202020204" pitchFamily="34" charset="0"/>
                <a:cs typeface="Arial" panose="020B0604020202020204" pitchFamily="34" charset="0"/>
              </a:rPr>
              <a:t> </a:t>
            </a:r>
            <a:r>
              <a:rPr lang="en-US" altLang="en-US" sz="2400" dirty="0" err="1">
                <a:solidFill>
                  <a:srgbClr val="0033CC"/>
                </a:solidFill>
                <a:latin typeface="Arial" panose="020B0604020202020204" pitchFamily="34" charset="0"/>
                <a:cs typeface="Arial" panose="020B0604020202020204" pitchFamily="34" charset="0"/>
              </a:rPr>
              <a:t>đối</a:t>
            </a:r>
            <a:r>
              <a:rPr lang="en-US" altLang="en-US" sz="2400" dirty="0">
                <a:solidFill>
                  <a:srgbClr val="0033CC"/>
                </a:solidFill>
                <a:latin typeface="Arial" panose="020B0604020202020204" pitchFamily="34" charset="0"/>
                <a:cs typeface="Arial" panose="020B0604020202020204" pitchFamily="34" charset="0"/>
              </a:rPr>
              <a:t> </a:t>
            </a:r>
            <a:r>
              <a:rPr lang="en-US" altLang="en-US" sz="2400" dirty="0" err="1">
                <a:solidFill>
                  <a:srgbClr val="0033CC"/>
                </a:solidFill>
                <a:latin typeface="Arial" panose="020B0604020202020204" pitchFamily="34" charset="0"/>
                <a:cs typeface="Arial" panose="020B0604020202020204" pitchFamily="34" charset="0"/>
              </a:rPr>
              <a:t>chiếu</a:t>
            </a:r>
            <a:r>
              <a:rPr lang="en-US" altLang="en-US" sz="2400" dirty="0">
                <a:solidFill>
                  <a:srgbClr val="0033CC"/>
                </a:solidFill>
                <a:latin typeface="Arial" panose="020B0604020202020204" pitchFamily="34" charset="0"/>
                <a:cs typeface="Arial" panose="020B0604020202020204" pitchFamily="34" charset="0"/>
              </a:rPr>
              <a:t> </a:t>
            </a:r>
            <a:r>
              <a:rPr lang="en-US" altLang="en-US" sz="2400" dirty="0" err="1">
                <a:solidFill>
                  <a:srgbClr val="0033CC"/>
                </a:solidFill>
                <a:latin typeface="Arial" panose="020B0604020202020204" pitchFamily="34" charset="0"/>
                <a:cs typeface="Arial" panose="020B0604020202020204" pitchFamily="34" charset="0"/>
              </a:rPr>
              <a:t>công</a:t>
            </a:r>
            <a:r>
              <a:rPr lang="en-US" altLang="en-US" sz="2400" dirty="0">
                <a:solidFill>
                  <a:srgbClr val="0033CC"/>
                </a:solidFill>
                <a:latin typeface="Arial" panose="020B0604020202020204" pitchFamily="34" charset="0"/>
                <a:cs typeface="Arial" panose="020B0604020202020204" pitchFamily="34" charset="0"/>
              </a:rPr>
              <a:t> </a:t>
            </a:r>
            <a:r>
              <a:rPr lang="en-US" altLang="en-US" sz="2400" dirty="0" err="1">
                <a:solidFill>
                  <a:srgbClr val="0033CC"/>
                </a:solidFill>
                <a:latin typeface="Arial" panose="020B0604020202020204" pitchFamily="34" charset="0"/>
                <a:cs typeface="Arial" panose="020B0604020202020204" pitchFamily="34" charset="0"/>
              </a:rPr>
              <a:t>nợ</a:t>
            </a:r>
            <a:r>
              <a:rPr lang="en-US" altLang="en-US" sz="2400" dirty="0">
                <a:solidFill>
                  <a:srgbClr val="0033CC"/>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60024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D9B537-99D5-35CE-706D-5E4DB438AA76}"/>
              </a:ext>
            </a:extLst>
          </p:cNvPr>
          <p:cNvSpPr txBox="1"/>
          <p:nvPr/>
        </p:nvSpPr>
        <p:spPr>
          <a:xfrm>
            <a:off x="2819399" y="277512"/>
            <a:ext cx="7283245" cy="646331"/>
          </a:xfrm>
          <a:prstGeom prst="rect">
            <a:avLst/>
          </a:prstGeom>
          <a:noFill/>
        </p:spPr>
        <p:txBody>
          <a:bodyPr wrap="square" rtlCol="0">
            <a:spAutoFit/>
          </a:bodyPr>
          <a:lstStyle/>
          <a:p>
            <a:pPr algn="ctr"/>
            <a:r>
              <a:rPr lang="en-US" sz="3600" b="1" dirty="0">
                <a:solidFill>
                  <a:srgbClr val="FF0000"/>
                </a:solidFill>
                <a:latin typeface="+mj-lt"/>
                <a:ea typeface="+mj-ea"/>
                <a:cs typeface="+mj-cs"/>
              </a:rPr>
              <a:t>6. QUẢN LÝ VÀ SỬ DỤNG PHÍ</a:t>
            </a:r>
          </a:p>
        </p:txBody>
      </p:sp>
      <p:cxnSp>
        <p:nvCxnSpPr>
          <p:cNvPr id="5" name="Straight Connector 4">
            <a:extLst>
              <a:ext uri="{FF2B5EF4-FFF2-40B4-BE49-F238E27FC236}">
                <a16:creationId xmlns:a16="http://schemas.microsoft.com/office/drawing/2014/main" id="{6FA83A4E-E223-7F86-A9F5-27EABE7F7AD6}"/>
              </a:ext>
            </a:extLst>
          </p:cNvPr>
          <p:cNvCxnSpPr/>
          <p:nvPr/>
        </p:nvCxnSpPr>
        <p:spPr>
          <a:xfrm>
            <a:off x="1524000" y="271719"/>
            <a:ext cx="91440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6" name="Straight Connector 5">
            <a:extLst>
              <a:ext uri="{FF2B5EF4-FFF2-40B4-BE49-F238E27FC236}">
                <a16:creationId xmlns:a16="http://schemas.microsoft.com/office/drawing/2014/main" id="{8468CD4F-FECF-0BA8-17D0-DAAE447CE477}"/>
              </a:ext>
            </a:extLst>
          </p:cNvPr>
          <p:cNvCxnSpPr/>
          <p:nvPr/>
        </p:nvCxnSpPr>
        <p:spPr>
          <a:xfrm>
            <a:off x="1524000" y="918050"/>
            <a:ext cx="9144000" cy="0"/>
          </a:xfrm>
          <a:prstGeom prst="line">
            <a:avLst/>
          </a:prstGeom>
          <a:ln w="57150"/>
        </p:spPr>
        <p:style>
          <a:lnRef idx="1">
            <a:schemeClr val="accent5"/>
          </a:lnRef>
          <a:fillRef idx="0">
            <a:schemeClr val="accent5"/>
          </a:fillRef>
          <a:effectRef idx="0">
            <a:schemeClr val="accent5"/>
          </a:effectRef>
          <a:fontRef idx="minor">
            <a:schemeClr val="tx1"/>
          </a:fontRef>
        </p:style>
      </p:cxnSp>
      <p:sp>
        <p:nvSpPr>
          <p:cNvPr id="7" name="TextBox 6">
            <a:extLst>
              <a:ext uri="{FF2B5EF4-FFF2-40B4-BE49-F238E27FC236}">
                <a16:creationId xmlns:a16="http://schemas.microsoft.com/office/drawing/2014/main" id="{7EA2934A-66AB-307E-DFFD-15DD067E54A1}"/>
              </a:ext>
            </a:extLst>
          </p:cNvPr>
          <p:cNvSpPr txBox="1"/>
          <p:nvPr/>
        </p:nvSpPr>
        <p:spPr>
          <a:xfrm>
            <a:off x="1773619" y="912258"/>
            <a:ext cx="8644759" cy="400110"/>
          </a:xfrm>
          <a:prstGeom prst="rect">
            <a:avLst/>
          </a:prstGeom>
          <a:noFill/>
        </p:spPr>
        <p:txBody>
          <a:bodyPr wrap="square">
            <a:spAutoFit/>
          </a:bodyPr>
          <a:lstStyle/>
          <a:p>
            <a:pPr algn="ctr"/>
            <a:r>
              <a:rPr lang="en-US" sz="2000" b="1" i="1" dirty="0">
                <a:effectLst/>
                <a:latin typeface="Times New Roman" panose="02020603050405020304" pitchFamily="18" charset="0"/>
                <a:ea typeface="DengXian" panose="02010600030101010101" pitchFamily="2" charset="-122"/>
              </a:rPr>
              <a:t>(Quy </a:t>
            </a:r>
            <a:r>
              <a:rPr lang="en-US" sz="2000" b="1" i="1" dirty="0" err="1">
                <a:effectLst/>
                <a:latin typeface="Times New Roman" panose="02020603050405020304" pitchFamily="18" charset="0"/>
                <a:ea typeface="DengXian" panose="02010600030101010101" pitchFamily="2" charset="-122"/>
              </a:rPr>
              <a:t>định</a:t>
            </a:r>
            <a:r>
              <a:rPr lang="en-US" sz="2000" b="1" i="1" dirty="0">
                <a:effectLst/>
                <a:latin typeface="Times New Roman" panose="02020603050405020304" pitchFamily="18" charset="0"/>
                <a:ea typeface="DengXian" panose="02010600030101010101" pitchFamily="2" charset="-122"/>
              </a:rPr>
              <a:t> </a:t>
            </a:r>
            <a:r>
              <a:rPr lang="en-US" sz="2000" b="1" i="1" dirty="0" err="1">
                <a:effectLst/>
                <a:latin typeface="Times New Roman" panose="02020603050405020304" pitchFamily="18" charset="0"/>
                <a:ea typeface="DengXian" panose="02010600030101010101" pitchFamily="2" charset="-122"/>
              </a:rPr>
              <a:t>tại</a:t>
            </a:r>
            <a:r>
              <a:rPr lang="en-US" sz="2000" b="1" i="1" dirty="0">
                <a:effectLst/>
                <a:latin typeface="Times New Roman" panose="02020603050405020304" pitchFamily="18" charset="0"/>
                <a:ea typeface="DengXian" panose="02010600030101010101" pitchFamily="2" charset="-122"/>
              </a:rPr>
              <a:t> </a:t>
            </a:r>
            <a:r>
              <a:rPr lang="en-US" sz="2000" b="1" i="1" dirty="0" err="1">
                <a:effectLst/>
                <a:latin typeface="Times New Roman" panose="02020603050405020304" pitchFamily="18" charset="0"/>
                <a:ea typeface="DengXian" panose="02010600030101010101" pitchFamily="2" charset="-122"/>
              </a:rPr>
              <a:t>Điều</a:t>
            </a:r>
            <a:r>
              <a:rPr lang="en-US" sz="2000" b="1" i="1" dirty="0">
                <a:effectLst/>
                <a:latin typeface="Times New Roman" panose="02020603050405020304" pitchFamily="18" charset="0"/>
                <a:ea typeface="DengXian" panose="02010600030101010101" pitchFamily="2" charset="-122"/>
              </a:rPr>
              <a:t> 8)</a:t>
            </a:r>
            <a:endParaRPr lang="en-US" sz="2000" dirty="0"/>
          </a:p>
        </p:txBody>
      </p:sp>
      <p:sp>
        <p:nvSpPr>
          <p:cNvPr id="9" name="Content Placeholder 8">
            <a:extLst>
              <a:ext uri="{FF2B5EF4-FFF2-40B4-BE49-F238E27FC236}">
                <a16:creationId xmlns:a16="http://schemas.microsoft.com/office/drawing/2014/main" id="{9A3E7F0E-42CC-B628-8371-BCA980799796}"/>
              </a:ext>
            </a:extLst>
          </p:cNvPr>
          <p:cNvSpPr txBox="1">
            <a:spLocks noGrp="1"/>
          </p:cNvSpPr>
          <p:nvPr>
            <p:ph idx="1"/>
          </p:nvPr>
        </p:nvSpPr>
        <p:spPr>
          <a:xfrm>
            <a:off x="825500" y="1619798"/>
            <a:ext cx="10541000" cy="5021888"/>
          </a:xfrm>
          <a:custGeom>
            <a:avLst/>
            <a:gdLst>
              <a:gd name="connsiteX0" fmla="*/ 0 w 10541000"/>
              <a:gd name="connsiteY0" fmla="*/ 0 h 5021888"/>
              <a:gd name="connsiteX1" fmla="*/ 447992 w 10541000"/>
              <a:gd name="connsiteY1" fmla="*/ 0 h 5021888"/>
              <a:gd name="connsiteX2" fmla="*/ 1317625 w 10541000"/>
              <a:gd name="connsiteY2" fmla="*/ 0 h 5021888"/>
              <a:gd name="connsiteX3" fmla="*/ 2081848 w 10541000"/>
              <a:gd name="connsiteY3" fmla="*/ 0 h 5021888"/>
              <a:gd name="connsiteX4" fmla="*/ 2740660 w 10541000"/>
              <a:gd name="connsiteY4" fmla="*/ 0 h 5021888"/>
              <a:gd name="connsiteX5" fmla="*/ 3083243 w 10541000"/>
              <a:gd name="connsiteY5" fmla="*/ 0 h 5021888"/>
              <a:gd name="connsiteX6" fmla="*/ 3847465 w 10541000"/>
              <a:gd name="connsiteY6" fmla="*/ 0 h 5021888"/>
              <a:gd name="connsiteX7" fmla="*/ 4717098 w 10541000"/>
              <a:gd name="connsiteY7" fmla="*/ 0 h 5021888"/>
              <a:gd name="connsiteX8" fmla="*/ 5270500 w 10541000"/>
              <a:gd name="connsiteY8" fmla="*/ 0 h 5021888"/>
              <a:gd name="connsiteX9" fmla="*/ 6034723 w 10541000"/>
              <a:gd name="connsiteY9" fmla="*/ 0 h 5021888"/>
              <a:gd name="connsiteX10" fmla="*/ 6693535 w 10541000"/>
              <a:gd name="connsiteY10" fmla="*/ 0 h 5021888"/>
              <a:gd name="connsiteX11" fmla="*/ 7141528 w 10541000"/>
              <a:gd name="connsiteY11" fmla="*/ 0 h 5021888"/>
              <a:gd name="connsiteX12" fmla="*/ 7589520 w 10541000"/>
              <a:gd name="connsiteY12" fmla="*/ 0 h 5021888"/>
              <a:gd name="connsiteX13" fmla="*/ 8037512 w 10541000"/>
              <a:gd name="connsiteY13" fmla="*/ 0 h 5021888"/>
              <a:gd name="connsiteX14" fmla="*/ 8907145 w 10541000"/>
              <a:gd name="connsiteY14" fmla="*/ 0 h 5021888"/>
              <a:gd name="connsiteX15" fmla="*/ 9460548 w 10541000"/>
              <a:gd name="connsiteY15" fmla="*/ 0 h 5021888"/>
              <a:gd name="connsiteX16" fmla="*/ 10541000 w 10541000"/>
              <a:gd name="connsiteY16" fmla="*/ 0 h 5021888"/>
              <a:gd name="connsiteX17" fmla="*/ 10541000 w 10541000"/>
              <a:gd name="connsiteY17" fmla="*/ 728174 h 5021888"/>
              <a:gd name="connsiteX18" fmla="*/ 10541000 w 10541000"/>
              <a:gd name="connsiteY18" fmla="*/ 1456348 h 5021888"/>
              <a:gd name="connsiteX19" fmla="*/ 10541000 w 10541000"/>
              <a:gd name="connsiteY19" fmla="*/ 1933427 h 5021888"/>
              <a:gd name="connsiteX20" fmla="*/ 10541000 w 10541000"/>
              <a:gd name="connsiteY20" fmla="*/ 2561163 h 5021888"/>
              <a:gd name="connsiteX21" fmla="*/ 10541000 w 10541000"/>
              <a:gd name="connsiteY21" fmla="*/ 3239118 h 5021888"/>
              <a:gd name="connsiteX22" fmla="*/ 10541000 w 10541000"/>
              <a:gd name="connsiteY22" fmla="*/ 3716197 h 5021888"/>
              <a:gd name="connsiteX23" fmla="*/ 10541000 w 10541000"/>
              <a:gd name="connsiteY23" fmla="*/ 4243495 h 5021888"/>
              <a:gd name="connsiteX24" fmla="*/ 10541000 w 10541000"/>
              <a:gd name="connsiteY24" fmla="*/ 5021888 h 5021888"/>
              <a:gd name="connsiteX25" fmla="*/ 9671368 w 10541000"/>
              <a:gd name="connsiteY25" fmla="*/ 5021888 h 5021888"/>
              <a:gd name="connsiteX26" fmla="*/ 9117965 w 10541000"/>
              <a:gd name="connsiteY26" fmla="*/ 5021888 h 5021888"/>
              <a:gd name="connsiteX27" fmla="*/ 8775383 w 10541000"/>
              <a:gd name="connsiteY27" fmla="*/ 5021888 h 5021888"/>
              <a:gd name="connsiteX28" fmla="*/ 8221980 w 10541000"/>
              <a:gd name="connsiteY28" fmla="*/ 5021888 h 5021888"/>
              <a:gd name="connsiteX29" fmla="*/ 7563168 w 10541000"/>
              <a:gd name="connsiteY29" fmla="*/ 5021888 h 5021888"/>
              <a:gd name="connsiteX30" fmla="*/ 6693535 w 10541000"/>
              <a:gd name="connsiteY30" fmla="*/ 5021888 h 5021888"/>
              <a:gd name="connsiteX31" fmla="*/ 6034723 w 10541000"/>
              <a:gd name="connsiteY31" fmla="*/ 5021888 h 5021888"/>
              <a:gd name="connsiteX32" fmla="*/ 5270500 w 10541000"/>
              <a:gd name="connsiteY32" fmla="*/ 5021888 h 5021888"/>
              <a:gd name="connsiteX33" fmla="*/ 4400868 w 10541000"/>
              <a:gd name="connsiteY33" fmla="*/ 5021888 h 5021888"/>
              <a:gd name="connsiteX34" fmla="*/ 4058285 w 10541000"/>
              <a:gd name="connsiteY34" fmla="*/ 5021888 h 5021888"/>
              <a:gd name="connsiteX35" fmla="*/ 3504883 w 10541000"/>
              <a:gd name="connsiteY35" fmla="*/ 5021888 h 5021888"/>
              <a:gd name="connsiteX36" fmla="*/ 2740660 w 10541000"/>
              <a:gd name="connsiteY36" fmla="*/ 5021888 h 5021888"/>
              <a:gd name="connsiteX37" fmla="*/ 2081848 w 10541000"/>
              <a:gd name="connsiteY37" fmla="*/ 5021888 h 5021888"/>
              <a:gd name="connsiteX38" fmla="*/ 1633855 w 10541000"/>
              <a:gd name="connsiteY38" fmla="*/ 5021888 h 5021888"/>
              <a:gd name="connsiteX39" fmla="*/ 1080453 w 10541000"/>
              <a:gd name="connsiteY39" fmla="*/ 5021888 h 5021888"/>
              <a:gd name="connsiteX40" fmla="*/ 0 w 10541000"/>
              <a:gd name="connsiteY40" fmla="*/ 5021888 h 5021888"/>
              <a:gd name="connsiteX41" fmla="*/ 0 w 10541000"/>
              <a:gd name="connsiteY41" fmla="*/ 4444371 h 5021888"/>
              <a:gd name="connsiteX42" fmla="*/ 0 w 10541000"/>
              <a:gd name="connsiteY42" fmla="*/ 3917073 h 5021888"/>
              <a:gd name="connsiteX43" fmla="*/ 0 w 10541000"/>
              <a:gd name="connsiteY43" fmla="*/ 3389774 h 5021888"/>
              <a:gd name="connsiteX44" fmla="*/ 0 w 10541000"/>
              <a:gd name="connsiteY44" fmla="*/ 2762038 h 5021888"/>
              <a:gd name="connsiteX45" fmla="*/ 0 w 10541000"/>
              <a:gd name="connsiteY45" fmla="*/ 2134302 h 5021888"/>
              <a:gd name="connsiteX46" fmla="*/ 0 w 10541000"/>
              <a:gd name="connsiteY46" fmla="*/ 1506566 h 5021888"/>
              <a:gd name="connsiteX47" fmla="*/ 0 w 10541000"/>
              <a:gd name="connsiteY47" fmla="*/ 1029487 h 5021888"/>
              <a:gd name="connsiteX48" fmla="*/ 0 w 10541000"/>
              <a:gd name="connsiteY48" fmla="*/ 0 h 502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541000" h="5021888" extrusionOk="0">
                <a:moveTo>
                  <a:pt x="0" y="0"/>
                </a:moveTo>
                <a:cubicBezTo>
                  <a:pt x="130351" y="-14100"/>
                  <a:pt x="250822" y="11898"/>
                  <a:pt x="447992" y="0"/>
                </a:cubicBezTo>
                <a:cubicBezTo>
                  <a:pt x="645162" y="-11898"/>
                  <a:pt x="1043189" y="-27062"/>
                  <a:pt x="1317625" y="0"/>
                </a:cubicBezTo>
                <a:cubicBezTo>
                  <a:pt x="1592061" y="27062"/>
                  <a:pt x="1773789" y="30455"/>
                  <a:pt x="2081848" y="0"/>
                </a:cubicBezTo>
                <a:cubicBezTo>
                  <a:pt x="2389907" y="-30455"/>
                  <a:pt x="2543532" y="-9781"/>
                  <a:pt x="2740660" y="0"/>
                </a:cubicBezTo>
                <a:cubicBezTo>
                  <a:pt x="2937788" y="9781"/>
                  <a:pt x="2975416" y="-11082"/>
                  <a:pt x="3083243" y="0"/>
                </a:cubicBezTo>
                <a:cubicBezTo>
                  <a:pt x="3191070" y="11082"/>
                  <a:pt x="3514293" y="26112"/>
                  <a:pt x="3847465" y="0"/>
                </a:cubicBezTo>
                <a:cubicBezTo>
                  <a:pt x="4180637" y="-26112"/>
                  <a:pt x="4524865" y="-35375"/>
                  <a:pt x="4717098" y="0"/>
                </a:cubicBezTo>
                <a:cubicBezTo>
                  <a:pt x="4909331" y="35375"/>
                  <a:pt x="5151609" y="-5206"/>
                  <a:pt x="5270500" y="0"/>
                </a:cubicBezTo>
                <a:cubicBezTo>
                  <a:pt x="5389391" y="5206"/>
                  <a:pt x="5667146" y="-23505"/>
                  <a:pt x="6034723" y="0"/>
                </a:cubicBezTo>
                <a:cubicBezTo>
                  <a:pt x="6402300" y="23505"/>
                  <a:pt x="6509855" y="-3470"/>
                  <a:pt x="6693535" y="0"/>
                </a:cubicBezTo>
                <a:cubicBezTo>
                  <a:pt x="6877215" y="3470"/>
                  <a:pt x="6923496" y="-3497"/>
                  <a:pt x="7141528" y="0"/>
                </a:cubicBezTo>
                <a:cubicBezTo>
                  <a:pt x="7359560" y="3497"/>
                  <a:pt x="7499130" y="-14218"/>
                  <a:pt x="7589520" y="0"/>
                </a:cubicBezTo>
                <a:cubicBezTo>
                  <a:pt x="7679910" y="14218"/>
                  <a:pt x="7931414" y="6013"/>
                  <a:pt x="8037512" y="0"/>
                </a:cubicBezTo>
                <a:cubicBezTo>
                  <a:pt x="8143610" y="-6013"/>
                  <a:pt x="8601490" y="18098"/>
                  <a:pt x="8907145" y="0"/>
                </a:cubicBezTo>
                <a:cubicBezTo>
                  <a:pt x="9212800" y="-18098"/>
                  <a:pt x="9301027" y="-14392"/>
                  <a:pt x="9460548" y="0"/>
                </a:cubicBezTo>
                <a:cubicBezTo>
                  <a:pt x="9620069" y="14392"/>
                  <a:pt x="10076475" y="20519"/>
                  <a:pt x="10541000" y="0"/>
                </a:cubicBezTo>
                <a:cubicBezTo>
                  <a:pt x="10550945" y="204465"/>
                  <a:pt x="10538223" y="579298"/>
                  <a:pt x="10541000" y="728174"/>
                </a:cubicBezTo>
                <a:cubicBezTo>
                  <a:pt x="10543777" y="877050"/>
                  <a:pt x="10561428" y="1270474"/>
                  <a:pt x="10541000" y="1456348"/>
                </a:cubicBezTo>
                <a:cubicBezTo>
                  <a:pt x="10520572" y="1642222"/>
                  <a:pt x="10561653" y="1715347"/>
                  <a:pt x="10541000" y="1933427"/>
                </a:cubicBezTo>
                <a:cubicBezTo>
                  <a:pt x="10520347" y="2151507"/>
                  <a:pt x="10563802" y="2307532"/>
                  <a:pt x="10541000" y="2561163"/>
                </a:cubicBezTo>
                <a:cubicBezTo>
                  <a:pt x="10518198" y="2814794"/>
                  <a:pt x="10508912" y="3008129"/>
                  <a:pt x="10541000" y="3239118"/>
                </a:cubicBezTo>
                <a:cubicBezTo>
                  <a:pt x="10573088" y="3470107"/>
                  <a:pt x="10543984" y="3555145"/>
                  <a:pt x="10541000" y="3716197"/>
                </a:cubicBezTo>
                <a:cubicBezTo>
                  <a:pt x="10538016" y="3877249"/>
                  <a:pt x="10550372" y="3982378"/>
                  <a:pt x="10541000" y="4243495"/>
                </a:cubicBezTo>
                <a:cubicBezTo>
                  <a:pt x="10531628" y="4504612"/>
                  <a:pt x="10510619" y="4671993"/>
                  <a:pt x="10541000" y="5021888"/>
                </a:cubicBezTo>
                <a:cubicBezTo>
                  <a:pt x="10296149" y="5035527"/>
                  <a:pt x="10072037" y="5041609"/>
                  <a:pt x="9671368" y="5021888"/>
                </a:cubicBezTo>
                <a:cubicBezTo>
                  <a:pt x="9270699" y="5002167"/>
                  <a:pt x="9367648" y="5046628"/>
                  <a:pt x="9117965" y="5021888"/>
                </a:cubicBezTo>
                <a:cubicBezTo>
                  <a:pt x="8868282" y="4997148"/>
                  <a:pt x="8887777" y="5016682"/>
                  <a:pt x="8775383" y="5021888"/>
                </a:cubicBezTo>
                <a:cubicBezTo>
                  <a:pt x="8662989" y="5027094"/>
                  <a:pt x="8375463" y="5046922"/>
                  <a:pt x="8221980" y="5021888"/>
                </a:cubicBezTo>
                <a:cubicBezTo>
                  <a:pt x="8068497" y="4996854"/>
                  <a:pt x="7830498" y="5013418"/>
                  <a:pt x="7563168" y="5021888"/>
                </a:cubicBezTo>
                <a:cubicBezTo>
                  <a:pt x="7295838" y="5030358"/>
                  <a:pt x="6953935" y="5064815"/>
                  <a:pt x="6693535" y="5021888"/>
                </a:cubicBezTo>
                <a:cubicBezTo>
                  <a:pt x="6433135" y="4978961"/>
                  <a:pt x="6172209" y="5030930"/>
                  <a:pt x="6034723" y="5021888"/>
                </a:cubicBezTo>
                <a:cubicBezTo>
                  <a:pt x="5897237" y="5012846"/>
                  <a:pt x="5515707" y="5030140"/>
                  <a:pt x="5270500" y="5021888"/>
                </a:cubicBezTo>
                <a:cubicBezTo>
                  <a:pt x="5025293" y="5013636"/>
                  <a:pt x="4830764" y="5005529"/>
                  <a:pt x="4400868" y="5021888"/>
                </a:cubicBezTo>
                <a:cubicBezTo>
                  <a:pt x="3970972" y="5038247"/>
                  <a:pt x="4145832" y="5021459"/>
                  <a:pt x="4058285" y="5021888"/>
                </a:cubicBezTo>
                <a:cubicBezTo>
                  <a:pt x="3970738" y="5022317"/>
                  <a:pt x="3629258" y="5023824"/>
                  <a:pt x="3504883" y="5021888"/>
                </a:cubicBezTo>
                <a:cubicBezTo>
                  <a:pt x="3380508" y="5019952"/>
                  <a:pt x="2907800" y="5045884"/>
                  <a:pt x="2740660" y="5021888"/>
                </a:cubicBezTo>
                <a:cubicBezTo>
                  <a:pt x="2573520" y="4997892"/>
                  <a:pt x="2389934" y="4999039"/>
                  <a:pt x="2081848" y="5021888"/>
                </a:cubicBezTo>
                <a:cubicBezTo>
                  <a:pt x="1773762" y="5044737"/>
                  <a:pt x="1729384" y="5024432"/>
                  <a:pt x="1633855" y="5021888"/>
                </a:cubicBezTo>
                <a:cubicBezTo>
                  <a:pt x="1538326" y="5019344"/>
                  <a:pt x="1341189" y="5024441"/>
                  <a:pt x="1080453" y="5021888"/>
                </a:cubicBezTo>
                <a:cubicBezTo>
                  <a:pt x="819717" y="5019335"/>
                  <a:pt x="315387" y="5015990"/>
                  <a:pt x="0" y="5021888"/>
                </a:cubicBezTo>
                <a:cubicBezTo>
                  <a:pt x="-2254" y="4812733"/>
                  <a:pt x="6345" y="4620425"/>
                  <a:pt x="0" y="4444371"/>
                </a:cubicBezTo>
                <a:cubicBezTo>
                  <a:pt x="-6345" y="4268317"/>
                  <a:pt x="17868" y="4052779"/>
                  <a:pt x="0" y="3917073"/>
                </a:cubicBezTo>
                <a:cubicBezTo>
                  <a:pt x="-17868" y="3781367"/>
                  <a:pt x="-25829" y="3528087"/>
                  <a:pt x="0" y="3389774"/>
                </a:cubicBezTo>
                <a:cubicBezTo>
                  <a:pt x="25829" y="3251461"/>
                  <a:pt x="21190" y="3048646"/>
                  <a:pt x="0" y="2762038"/>
                </a:cubicBezTo>
                <a:cubicBezTo>
                  <a:pt x="-21190" y="2475430"/>
                  <a:pt x="-12706" y="2353086"/>
                  <a:pt x="0" y="2134302"/>
                </a:cubicBezTo>
                <a:cubicBezTo>
                  <a:pt x="12706" y="1915518"/>
                  <a:pt x="27333" y="1738586"/>
                  <a:pt x="0" y="1506566"/>
                </a:cubicBezTo>
                <a:cubicBezTo>
                  <a:pt x="-27333" y="1274546"/>
                  <a:pt x="4012" y="1129625"/>
                  <a:pt x="0" y="1029487"/>
                </a:cubicBezTo>
                <a:cubicBezTo>
                  <a:pt x="-4012" y="929349"/>
                  <a:pt x="20171" y="469034"/>
                  <a:pt x="0" y="0"/>
                </a:cubicBezTo>
                <a:close/>
              </a:path>
            </a:pathLst>
          </a:custGeom>
          <a:noFill/>
          <a:ln>
            <a:solidFill>
              <a:schemeClr val="tx1"/>
            </a:solidFill>
            <a:extLst>
              <a:ext uri="{C807C97D-BFC1-408E-A445-0C87EB9F89A2}">
                <ask:lineSketchStyleProps xmlns:ask="http://schemas.microsoft.com/office/drawing/2018/sketchyshapes" sd="474057613">
                  <a:prstGeom prst="rect">
                    <a:avLst/>
                  </a:prstGeom>
                  <ask:type>
                    <ask:lineSketchFreehand/>
                  </ask:type>
                </ask:lineSketchStyleProps>
              </a:ext>
            </a:extLst>
          </a:ln>
        </p:spPr>
        <p:txBody>
          <a:bodyPr wrap="square">
            <a:spAutoFit/>
          </a:bodyPr>
          <a:lstStyle>
            <a:defPPr>
              <a:defRPr lang="en-US"/>
            </a:defPPr>
            <a:lvl1pPr indent="0" algn="just">
              <a:lnSpc>
                <a:spcPct val="90000"/>
              </a:lnSpc>
              <a:buFont typeface="Arial" panose="020B0604020202020204" pitchFamily="34" charset="0"/>
              <a:buNone/>
              <a:defRPr sz="2000" b="1">
                <a:latin typeface="Arial" panose="020B0604020202020204" pitchFamily="34" charset="0"/>
                <a:cs typeface="Arial" panose="020B0604020202020204" pitchFamily="34" charset="0"/>
              </a:defRPr>
            </a:lvl1pPr>
          </a:lstStyle>
          <a:p>
            <a:pPr indent="465138">
              <a:lnSpc>
                <a:spcPct val="100000"/>
              </a:lnSpc>
            </a:pPr>
            <a:r>
              <a:rPr lang="vi-VN" altLang="en-US" sz="2400" b="0" dirty="0">
                <a:solidFill>
                  <a:srgbClr val="0033CC"/>
                </a:solidFill>
              </a:rPr>
              <a:t>Tổ chức thu phí </a:t>
            </a:r>
            <a:r>
              <a:rPr lang="vi-VN" altLang="en-US" sz="2400" dirty="0">
                <a:solidFill>
                  <a:srgbClr val="0033CC"/>
                </a:solidFill>
              </a:rPr>
              <a:t>phải nộp toàn bộ số tiền phí </a:t>
            </a:r>
            <a:r>
              <a:rPr lang="vi-VN" altLang="en-US" sz="2400" b="0" dirty="0">
                <a:solidFill>
                  <a:srgbClr val="0033CC"/>
                </a:solidFill>
              </a:rPr>
              <a:t>bảo vệ môi trường đối với khí thải thu được vào ngân sách nhà nước. Nguồn chi phí trang trải cho hoạt động thu phí do ngân sách nhà nước </a:t>
            </a:r>
            <a:r>
              <a:rPr lang="vi-VN" altLang="en-US" sz="2400" dirty="0">
                <a:solidFill>
                  <a:srgbClr val="0033CC"/>
                </a:solidFill>
              </a:rPr>
              <a:t>bố trí trong dự toán </a:t>
            </a:r>
            <a:r>
              <a:rPr lang="vi-VN" altLang="en-US" sz="2400" b="0" dirty="0">
                <a:solidFill>
                  <a:srgbClr val="0033CC"/>
                </a:solidFill>
              </a:rPr>
              <a:t>của tổ chức thu phí theo quy định.</a:t>
            </a:r>
          </a:p>
          <a:p>
            <a:pPr indent="465138">
              <a:lnSpc>
                <a:spcPct val="100000"/>
              </a:lnSpc>
            </a:pPr>
            <a:r>
              <a:rPr lang="vi-VN" altLang="en-US" sz="2400" b="0" dirty="0">
                <a:solidFill>
                  <a:srgbClr val="0033CC"/>
                </a:solidFill>
              </a:rPr>
              <a:t>Trường hợp tổ chức thu phí được </a:t>
            </a:r>
            <a:r>
              <a:rPr lang="vi-VN" altLang="en-US" sz="2400" dirty="0">
                <a:solidFill>
                  <a:srgbClr val="0033CC"/>
                </a:solidFill>
              </a:rPr>
              <a:t>khoán chi phí </a:t>
            </a:r>
            <a:r>
              <a:rPr lang="vi-VN" altLang="en-US" sz="2400" b="0" dirty="0">
                <a:solidFill>
                  <a:srgbClr val="0033CC"/>
                </a:solidFill>
              </a:rPr>
              <a:t>hoạt động theo quy định tại khoản 3 Điều 1 Nghị định số 82/2023/NĐ-CP ngày 28 tháng 11 năm 2023 của Chính phủ sửa đổi, bổ sung một số điều của Nghị định số 120/2016/NĐ-CP ngày 23 tháng 8 năm 2016 của Chính phủ quy định chi tiết và hướng dẫn thi hành một số điều của Luật Phí và lệ phí thì được trích </a:t>
            </a:r>
            <a:r>
              <a:rPr lang="vi-VN" altLang="en-US" sz="2400" dirty="0">
                <a:solidFill>
                  <a:srgbClr val="0033CC"/>
                </a:solidFill>
              </a:rPr>
              <a:t>để lại 25% </a:t>
            </a:r>
            <a:r>
              <a:rPr lang="vi-VN" altLang="en-US" sz="2400" b="0" dirty="0">
                <a:solidFill>
                  <a:srgbClr val="0033CC"/>
                </a:solidFill>
              </a:rPr>
              <a:t>trên tổng số tiền phí thu được để trang trải chi phí cho hoạt động thu phí theo quy định tại khoản 4 Điều 1 Nghị định số 82/2023/NĐ-CP; </a:t>
            </a:r>
            <a:r>
              <a:rPr lang="vi-VN" altLang="en-US" sz="2400" dirty="0">
                <a:solidFill>
                  <a:srgbClr val="0033CC"/>
                </a:solidFill>
              </a:rPr>
              <a:t>nộp 75% </a:t>
            </a:r>
            <a:r>
              <a:rPr lang="vi-VN" altLang="en-US" sz="2400" b="0" dirty="0">
                <a:solidFill>
                  <a:srgbClr val="0033CC"/>
                </a:solidFill>
              </a:rPr>
              <a:t>số tiền phí thu được vào ngân sách nhà nước theo quy định của pháp luật về ngân sách nhà nước.</a:t>
            </a:r>
          </a:p>
        </p:txBody>
      </p:sp>
    </p:spTree>
    <p:extLst>
      <p:ext uri="{BB962C8B-B14F-4D97-AF65-F5344CB8AC3E}">
        <p14:creationId xmlns:p14="http://schemas.microsoft.com/office/powerpoint/2010/main" val="1165263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9" name="Rectangle 104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051" name="Group 1050">
            <a:extLst>
              <a:ext uri="{FF2B5EF4-FFF2-40B4-BE49-F238E27FC236}">
                <a16:creationId xmlns:a16="http://schemas.microsoft.com/office/drawing/2014/main" id="{5D1A9D8B-3117-4D9D-BDA4-DD8189509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1052" name="Rectangle 1051">
              <a:extLst>
                <a:ext uri="{FF2B5EF4-FFF2-40B4-BE49-F238E27FC236}">
                  <a16:creationId xmlns:a16="http://schemas.microsoft.com/office/drawing/2014/main" id="{A7877B25-8C10-4C8D-BC88-BF3C557F8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3" name="Rectangle 1052">
              <a:extLst>
                <a:ext uri="{FF2B5EF4-FFF2-40B4-BE49-F238E27FC236}">
                  <a16:creationId xmlns:a16="http://schemas.microsoft.com/office/drawing/2014/main" id="{54F0DD86-96CD-4F5F-BA4D-FFC17F2D6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055" name="Freeform: Shape 1054">
            <a:extLst>
              <a:ext uri="{FF2B5EF4-FFF2-40B4-BE49-F238E27FC236}">
                <a16:creationId xmlns:a16="http://schemas.microsoft.com/office/drawing/2014/main" id="{BD92035A-AA2F-4CD8-A556-1CE8BDEC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057" name="Rectangle 105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Box 3">
            <a:extLst>
              <a:ext uri="{FF2B5EF4-FFF2-40B4-BE49-F238E27FC236}">
                <a16:creationId xmlns:a16="http://schemas.microsoft.com/office/drawing/2014/main" id="{745B8ECD-2E8E-D38C-FC24-332F1F6B4CC7}"/>
              </a:ext>
            </a:extLst>
          </p:cNvPr>
          <p:cNvSpPr txBox="1"/>
          <p:nvPr/>
        </p:nvSpPr>
        <p:spPr>
          <a:xfrm>
            <a:off x="1637071" y="3019732"/>
            <a:ext cx="8561439" cy="818535"/>
          </a:xfrm>
          <a:prstGeom prst="rect">
            <a:avLst/>
          </a:prstGeom>
        </p:spPr>
        <p:txBody>
          <a:bodyPr vert="horz" lIns="91440" tIns="45720" rIns="91440" bIns="45720" rtlCol="0">
            <a:normAutofit/>
          </a:bodyPr>
          <a:lstStyle/>
          <a:p>
            <a:pPr algn="ctr">
              <a:lnSpc>
                <a:spcPct val="90000"/>
              </a:lnSpc>
              <a:spcBef>
                <a:spcPct val="0"/>
              </a:spcBef>
              <a:spcAft>
                <a:spcPts val="600"/>
              </a:spcAft>
            </a:pPr>
            <a:r>
              <a:rPr lang="en-US" sz="4800" b="1" dirty="0">
                <a:solidFill>
                  <a:srgbClr val="0033CC">
                    <a:alpha val="55000"/>
                  </a:srgbClr>
                </a:solidFill>
              </a:rPr>
              <a:t>CẢM ƠN QUÝ VỊ ĐÃ LẮNG NGHE</a:t>
            </a:r>
          </a:p>
        </p:txBody>
      </p:sp>
    </p:spTree>
    <p:extLst>
      <p:ext uri="{BB962C8B-B14F-4D97-AF65-F5344CB8AC3E}">
        <p14:creationId xmlns:p14="http://schemas.microsoft.com/office/powerpoint/2010/main" val="1729149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0C6148-44FA-8583-A9FE-9FDF9AAA9180}"/>
              </a:ext>
            </a:extLst>
          </p:cNvPr>
          <p:cNvSpPr>
            <a:spLocks noGrp="1"/>
          </p:cNvSpPr>
          <p:nvPr>
            <p:ph type="title"/>
          </p:nvPr>
        </p:nvSpPr>
        <p:spPr>
          <a:xfrm>
            <a:off x="1117644" y="1377513"/>
            <a:ext cx="4213137" cy="795634"/>
          </a:xfrm>
        </p:spPr>
        <p:txBody>
          <a:bodyPr anchor="t">
            <a:noAutofit/>
          </a:bodyPr>
          <a:lstStyle/>
          <a:p>
            <a:r>
              <a:rPr lang="en-US" sz="6000" b="1" dirty="0">
                <a:solidFill>
                  <a:srgbClr val="0033CC"/>
                </a:solidFill>
              </a:rPr>
              <a:t>NỘI DUNG</a:t>
            </a:r>
          </a:p>
        </p:txBody>
      </p:sp>
      <p:pic>
        <p:nvPicPr>
          <p:cNvPr id="2050" name="Picture 2" descr="Bản Vẽ Vector Vẽ Tay Đơn Giản Nhà Máy Điện Nhiệt Ống Khói Hút Thuốc Của Nhà  Máy Và Nhà Máy Ô Nhiễm Không Khí Khói Bụi Sự Nóng Lên Toàn Cầu">
            <a:extLst>
              <a:ext uri="{FF2B5EF4-FFF2-40B4-BE49-F238E27FC236}">
                <a16:creationId xmlns:a16="http://schemas.microsoft.com/office/drawing/2014/main" id="{222482A5-00EA-6FF7-5C85-6B75EADD3D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003"/>
          <a:stretch/>
        </p:blipFill>
        <p:spPr bwMode="auto">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a:noFill/>
          <a:extLst>
            <a:ext uri="{909E8E84-426E-40DD-AFC4-6F175D3DCCD1}">
              <a14:hiddenFill xmlns:a14="http://schemas.microsoft.com/office/drawing/2010/main">
                <a:solidFill>
                  <a:srgbClr val="FFFFFF"/>
                </a:solidFill>
              </a14:hiddenFill>
            </a:ext>
          </a:extLst>
        </p:spPr>
      </p:pic>
      <p:sp>
        <p:nvSpPr>
          <p:cNvPr id="13" name="Arrow: Right 12">
            <a:extLst>
              <a:ext uri="{FF2B5EF4-FFF2-40B4-BE49-F238E27FC236}">
                <a16:creationId xmlns:a16="http://schemas.microsoft.com/office/drawing/2014/main" id="{55AECEA0-70BF-6DA9-61FE-9424C7C6F311}"/>
              </a:ext>
            </a:extLst>
          </p:cNvPr>
          <p:cNvSpPr/>
          <p:nvPr/>
        </p:nvSpPr>
        <p:spPr>
          <a:xfrm>
            <a:off x="926421" y="2196665"/>
            <a:ext cx="4102778" cy="442484"/>
          </a:xfrm>
          <a:prstGeom prst="rightArrow">
            <a:avLst/>
          </a:prstGeom>
          <a:solidFill>
            <a:schemeClr val="tx2">
              <a:lumMod val="25000"/>
              <a:lumOff val="75000"/>
            </a:schemeClr>
          </a:solidFill>
          <a:ln>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graphicFrame>
        <p:nvGraphicFramePr>
          <p:cNvPr id="17" name="Content Placeholder 2">
            <a:extLst>
              <a:ext uri="{FF2B5EF4-FFF2-40B4-BE49-F238E27FC236}">
                <a16:creationId xmlns:a16="http://schemas.microsoft.com/office/drawing/2014/main" id="{CD28B7CB-27D9-B484-F46F-283D197EE4C7}"/>
              </a:ext>
            </a:extLst>
          </p:cNvPr>
          <p:cNvGraphicFramePr>
            <a:graphicFrameLocks noGrp="1"/>
          </p:cNvGraphicFramePr>
          <p:nvPr>
            <p:ph idx="1"/>
            <p:extLst>
              <p:ext uri="{D42A27DB-BD31-4B8C-83A1-F6EECF244321}">
                <p14:modId xmlns:p14="http://schemas.microsoft.com/office/powerpoint/2010/main" val="3026302302"/>
              </p:ext>
            </p:extLst>
          </p:nvPr>
        </p:nvGraphicFramePr>
        <p:xfrm>
          <a:off x="6404816" y="693683"/>
          <a:ext cx="5781682" cy="57361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1093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388343-A8F7-7DAC-1814-77D9B1CCBAC0}"/>
              </a:ext>
            </a:extLst>
          </p:cNvPr>
          <p:cNvSpPr txBox="1"/>
          <p:nvPr/>
        </p:nvSpPr>
        <p:spPr>
          <a:xfrm>
            <a:off x="2819400" y="277512"/>
            <a:ext cx="7885036" cy="646331"/>
          </a:xfrm>
          <a:prstGeom prst="rect">
            <a:avLst/>
          </a:prstGeom>
          <a:noFill/>
        </p:spPr>
        <p:txBody>
          <a:bodyPr wrap="square" rtlCol="0">
            <a:spAutoFit/>
          </a:bodyPr>
          <a:lstStyle/>
          <a:p>
            <a:pPr algn="ctr"/>
            <a:r>
              <a:rPr lang="en-US" sz="3600" b="1" dirty="0">
                <a:solidFill>
                  <a:srgbClr val="FF0000"/>
                </a:solidFill>
                <a:latin typeface="+mj-lt"/>
                <a:ea typeface="+mj-ea"/>
                <a:cs typeface="+mj-cs"/>
              </a:rPr>
              <a:t>1. TỔNG QUAN VỀ NGHỊ ĐỊNH</a:t>
            </a:r>
          </a:p>
        </p:txBody>
      </p:sp>
      <p:cxnSp>
        <p:nvCxnSpPr>
          <p:cNvPr id="5" name="Straight Connector 4">
            <a:extLst>
              <a:ext uri="{FF2B5EF4-FFF2-40B4-BE49-F238E27FC236}">
                <a16:creationId xmlns:a16="http://schemas.microsoft.com/office/drawing/2014/main" id="{6F9D48C3-5C6A-424E-68CD-B65B9BF77A1C}"/>
              </a:ext>
            </a:extLst>
          </p:cNvPr>
          <p:cNvCxnSpPr/>
          <p:nvPr/>
        </p:nvCxnSpPr>
        <p:spPr>
          <a:xfrm>
            <a:off x="1524000" y="271719"/>
            <a:ext cx="91440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6" name="Straight Connector 5">
            <a:extLst>
              <a:ext uri="{FF2B5EF4-FFF2-40B4-BE49-F238E27FC236}">
                <a16:creationId xmlns:a16="http://schemas.microsoft.com/office/drawing/2014/main" id="{BC78B48A-8AC0-0F9B-EF9C-B9ADB5133EEB}"/>
              </a:ext>
            </a:extLst>
          </p:cNvPr>
          <p:cNvCxnSpPr/>
          <p:nvPr/>
        </p:nvCxnSpPr>
        <p:spPr>
          <a:xfrm>
            <a:off x="1524000" y="918050"/>
            <a:ext cx="9144000" cy="0"/>
          </a:xfrm>
          <a:prstGeom prst="line">
            <a:avLst/>
          </a:prstGeom>
          <a:ln w="57150"/>
        </p:spPr>
        <p:style>
          <a:lnRef idx="1">
            <a:schemeClr val="accent5"/>
          </a:lnRef>
          <a:fillRef idx="0">
            <a:schemeClr val="accent5"/>
          </a:fillRef>
          <a:effectRef idx="0">
            <a:schemeClr val="accent5"/>
          </a:effectRef>
          <a:fontRef idx="minor">
            <a:schemeClr val="tx1"/>
          </a:fontRef>
        </p:style>
      </p:cxnSp>
      <p:pic>
        <p:nvPicPr>
          <p:cNvPr id="3074" name="Picture 2" descr="Pipe Creative Transprent Free - Smoke Out Of Chimney Png, Transparent Png ,  Transparent Png Image - PNGitem">
            <a:extLst>
              <a:ext uri="{FF2B5EF4-FFF2-40B4-BE49-F238E27FC236}">
                <a16:creationId xmlns:a16="http://schemas.microsoft.com/office/drawing/2014/main" id="{F4BF2C86-CEFB-CB90-2111-BF4BD77EB93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16872" y="3831021"/>
            <a:ext cx="2975128" cy="302697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4A32851-6963-7C53-DE81-66AAAEF17AFF}"/>
              </a:ext>
            </a:extLst>
          </p:cNvPr>
          <p:cNvSpPr txBox="1"/>
          <p:nvPr/>
        </p:nvSpPr>
        <p:spPr>
          <a:xfrm>
            <a:off x="1108184" y="1086517"/>
            <a:ext cx="9975631" cy="1139736"/>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marL="57150" indent="793750" algn="just">
              <a:lnSpc>
                <a:spcPct val="80000"/>
              </a:lnSpc>
              <a:buFont typeface="Wingdings" panose="05000000000000000000" pitchFamily="2" charset="2"/>
              <a:buNone/>
            </a:pPr>
            <a:r>
              <a:rPr lang="en-US" altLang="en-US" sz="2800" dirty="0" err="1">
                <a:solidFill>
                  <a:srgbClr val="0033CC"/>
                </a:solidFill>
              </a:rPr>
              <a:t>Nghị</a:t>
            </a:r>
            <a:r>
              <a:rPr lang="en-US" altLang="en-US" sz="2800" dirty="0">
                <a:solidFill>
                  <a:srgbClr val="0033CC"/>
                </a:solidFill>
              </a:rPr>
              <a:t> </a:t>
            </a:r>
            <a:r>
              <a:rPr lang="en-US" altLang="en-US" sz="2800" dirty="0" err="1">
                <a:solidFill>
                  <a:srgbClr val="0033CC"/>
                </a:solidFill>
              </a:rPr>
              <a:t>định</a:t>
            </a:r>
            <a:r>
              <a:rPr lang="en-US" altLang="en-US" sz="2800" dirty="0">
                <a:solidFill>
                  <a:srgbClr val="0033CC"/>
                </a:solidFill>
              </a:rPr>
              <a:t> </a:t>
            </a:r>
            <a:r>
              <a:rPr lang="en-US" altLang="en-US" sz="2800" dirty="0" err="1">
                <a:solidFill>
                  <a:srgbClr val="0033CC"/>
                </a:solidFill>
              </a:rPr>
              <a:t>số</a:t>
            </a:r>
            <a:r>
              <a:rPr lang="en-US" altLang="en-US" sz="2800" dirty="0">
                <a:solidFill>
                  <a:srgbClr val="0033CC"/>
                </a:solidFill>
              </a:rPr>
              <a:t> 153/2024/NĐ-CP </a:t>
            </a:r>
            <a:r>
              <a:rPr lang="en-US" altLang="en-US" sz="2800" dirty="0" err="1">
                <a:solidFill>
                  <a:srgbClr val="0033CC"/>
                </a:solidFill>
              </a:rPr>
              <a:t>ngày</a:t>
            </a:r>
            <a:r>
              <a:rPr lang="en-US" altLang="en-US" sz="2800" dirty="0">
                <a:solidFill>
                  <a:srgbClr val="0033CC"/>
                </a:solidFill>
              </a:rPr>
              <a:t> 21/11/2024 </a:t>
            </a:r>
            <a:r>
              <a:rPr lang="en-US" altLang="en-US" sz="2800" dirty="0" err="1">
                <a:solidFill>
                  <a:srgbClr val="0033CC"/>
                </a:solidFill>
              </a:rPr>
              <a:t>của</a:t>
            </a:r>
            <a:r>
              <a:rPr lang="en-US" altLang="en-US" sz="2800" dirty="0">
                <a:solidFill>
                  <a:srgbClr val="0033CC"/>
                </a:solidFill>
              </a:rPr>
              <a:t> </a:t>
            </a:r>
            <a:r>
              <a:rPr lang="en-US" altLang="en-US" sz="2800" dirty="0" err="1">
                <a:solidFill>
                  <a:srgbClr val="0033CC"/>
                </a:solidFill>
              </a:rPr>
              <a:t>Chính</a:t>
            </a:r>
            <a:r>
              <a:rPr lang="en-US" altLang="en-US" sz="2800" dirty="0">
                <a:solidFill>
                  <a:srgbClr val="0033CC"/>
                </a:solidFill>
              </a:rPr>
              <a:t> </a:t>
            </a:r>
            <a:r>
              <a:rPr lang="en-US" altLang="en-US" sz="2800" dirty="0" err="1">
                <a:solidFill>
                  <a:srgbClr val="0033CC"/>
                </a:solidFill>
              </a:rPr>
              <a:t>phủ</a:t>
            </a:r>
            <a:r>
              <a:rPr lang="en-US" altLang="en-US" sz="2800" dirty="0">
                <a:solidFill>
                  <a:srgbClr val="0033CC"/>
                </a:solidFill>
              </a:rPr>
              <a:t> </a:t>
            </a:r>
            <a:r>
              <a:rPr lang="en-US" altLang="en-US" sz="2800" dirty="0" err="1">
                <a:solidFill>
                  <a:srgbClr val="0033CC"/>
                </a:solidFill>
              </a:rPr>
              <a:t>quy</a:t>
            </a:r>
            <a:r>
              <a:rPr lang="en-US" altLang="en-US" sz="2800" dirty="0">
                <a:solidFill>
                  <a:srgbClr val="0033CC"/>
                </a:solidFill>
              </a:rPr>
              <a:t> </a:t>
            </a:r>
            <a:r>
              <a:rPr lang="en-US" altLang="en-US" sz="2800" dirty="0" err="1">
                <a:solidFill>
                  <a:srgbClr val="0033CC"/>
                </a:solidFill>
              </a:rPr>
              <a:t>định</a:t>
            </a:r>
            <a:r>
              <a:rPr lang="en-US" altLang="en-US" sz="2800" dirty="0">
                <a:solidFill>
                  <a:srgbClr val="0033CC"/>
                </a:solidFill>
              </a:rPr>
              <a:t> </a:t>
            </a:r>
            <a:r>
              <a:rPr lang="en-US" altLang="en-US" sz="2800" dirty="0" err="1">
                <a:solidFill>
                  <a:srgbClr val="0033CC"/>
                </a:solidFill>
              </a:rPr>
              <a:t>phí</a:t>
            </a:r>
            <a:r>
              <a:rPr lang="en-US" altLang="en-US" sz="2800" dirty="0">
                <a:solidFill>
                  <a:srgbClr val="0033CC"/>
                </a:solidFill>
              </a:rPr>
              <a:t> </a:t>
            </a:r>
            <a:r>
              <a:rPr lang="en-US" altLang="en-US" sz="2800" dirty="0" err="1">
                <a:solidFill>
                  <a:srgbClr val="0033CC"/>
                </a:solidFill>
              </a:rPr>
              <a:t>bảo</a:t>
            </a:r>
            <a:r>
              <a:rPr lang="en-US" altLang="en-US" sz="2800" dirty="0">
                <a:solidFill>
                  <a:srgbClr val="0033CC"/>
                </a:solidFill>
              </a:rPr>
              <a:t> </a:t>
            </a:r>
            <a:r>
              <a:rPr lang="en-US" altLang="en-US" sz="2800" dirty="0" err="1">
                <a:solidFill>
                  <a:srgbClr val="0033CC"/>
                </a:solidFill>
              </a:rPr>
              <a:t>vệ</a:t>
            </a:r>
            <a:r>
              <a:rPr lang="en-US" altLang="en-US" sz="2800" dirty="0">
                <a:solidFill>
                  <a:srgbClr val="0033CC"/>
                </a:solidFill>
              </a:rPr>
              <a:t> </a:t>
            </a:r>
            <a:r>
              <a:rPr lang="en-US" altLang="en-US" sz="2800" dirty="0" err="1">
                <a:solidFill>
                  <a:srgbClr val="0033CC"/>
                </a:solidFill>
              </a:rPr>
              <a:t>môi</a:t>
            </a:r>
            <a:r>
              <a:rPr lang="en-US" altLang="en-US" sz="2800" dirty="0">
                <a:solidFill>
                  <a:srgbClr val="0033CC"/>
                </a:solidFill>
              </a:rPr>
              <a:t> </a:t>
            </a:r>
            <a:r>
              <a:rPr lang="en-US" altLang="en-US" sz="2800" dirty="0" err="1">
                <a:solidFill>
                  <a:srgbClr val="0033CC"/>
                </a:solidFill>
              </a:rPr>
              <a:t>trường</a:t>
            </a:r>
            <a:r>
              <a:rPr lang="en-US" altLang="en-US" sz="2800" dirty="0">
                <a:solidFill>
                  <a:srgbClr val="0033CC"/>
                </a:solidFill>
              </a:rPr>
              <a:t> </a:t>
            </a:r>
            <a:r>
              <a:rPr lang="en-US" altLang="en-US" sz="2800" dirty="0" err="1">
                <a:solidFill>
                  <a:srgbClr val="0033CC"/>
                </a:solidFill>
              </a:rPr>
              <a:t>đối</a:t>
            </a:r>
            <a:r>
              <a:rPr lang="en-US" altLang="en-US" sz="2800" dirty="0">
                <a:solidFill>
                  <a:srgbClr val="0033CC"/>
                </a:solidFill>
              </a:rPr>
              <a:t> </a:t>
            </a:r>
            <a:r>
              <a:rPr lang="en-US" altLang="en-US" sz="2800" dirty="0" err="1">
                <a:solidFill>
                  <a:srgbClr val="0033CC"/>
                </a:solidFill>
              </a:rPr>
              <a:t>với</a:t>
            </a:r>
            <a:r>
              <a:rPr lang="en-US" altLang="en-US" sz="2800" dirty="0">
                <a:solidFill>
                  <a:srgbClr val="0033CC"/>
                </a:solidFill>
              </a:rPr>
              <a:t> </a:t>
            </a:r>
            <a:r>
              <a:rPr lang="en-US" altLang="en-US" sz="2800" dirty="0" err="1">
                <a:solidFill>
                  <a:srgbClr val="0033CC"/>
                </a:solidFill>
              </a:rPr>
              <a:t>khí</a:t>
            </a:r>
            <a:r>
              <a:rPr lang="en-US" altLang="en-US" sz="2800" dirty="0">
                <a:solidFill>
                  <a:srgbClr val="0033CC"/>
                </a:solidFill>
              </a:rPr>
              <a:t> </a:t>
            </a:r>
            <a:r>
              <a:rPr lang="en-US" altLang="en-US" sz="2800" dirty="0" err="1">
                <a:solidFill>
                  <a:srgbClr val="0033CC"/>
                </a:solidFill>
              </a:rPr>
              <a:t>thải</a:t>
            </a:r>
            <a:r>
              <a:rPr lang="en-US" altLang="en-US" sz="2800" dirty="0">
                <a:solidFill>
                  <a:srgbClr val="0033CC"/>
                </a:solidFill>
              </a:rPr>
              <a:t> </a:t>
            </a:r>
            <a:r>
              <a:rPr lang="en-US" altLang="en-US" sz="2800" dirty="0" err="1">
                <a:solidFill>
                  <a:srgbClr val="0033CC"/>
                </a:solidFill>
              </a:rPr>
              <a:t>gồm</a:t>
            </a:r>
            <a:r>
              <a:rPr lang="en-US" altLang="en-US" sz="2800" dirty="0">
                <a:solidFill>
                  <a:srgbClr val="0033CC"/>
                </a:solidFill>
              </a:rPr>
              <a:t> 3 </a:t>
            </a:r>
            <a:r>
              <a:rPr lang="en-US" altLang="en-US" sz="2800" dirty="0" err="1">
                <a:solidFill>
                  <a:srgbClr val="0033CC"/>
                </a:solidFill>
              </a:rPr>
              <a:t>chương</a:t>
            </a:r>
            <a:r>
              <a:rPr lang="en-US" altLang="en-US" sz="2800" dirty="0">
                <a:solidFill>
                  <a:srgbClr val="0033CC"/>
                </a:solidFill>
              </a:rPr>
              <a:t> </a:t>
            </a:r>
            <a:r>
              <a:rPr lang="en-US" altLang="en-US" sz="2800" dirty="0" err="1">
                <a:solidFill>
                  <a:srgbClr val="0033CC"/>
                </a:solidFill>
              </a:rPr>
              <a:t>và</a:t>
            </a:r>
            <a:r>
              <a:rPr lang="en-US" altLang="en-US" sz="2800" dirty="0">
                <a:solidFill>
                  <a:srgbClr val="0033CC"/>
                </a:solidFill>
              </a:rPr>
              <a:t> 10 </a:t>
            </a:r>
            <a:r>
              <a:rPr lang="en-US" altLang="en-US" sz="2800" dirty="0" err="1">
                <a:solidFill>
                  <a:srgbClr val="0033CC"/>
                </a:solidFill>
              </a:rPr>
              <a:t>Điều</a:t>
            </a:r>
            <a:r>
              <a:rPr lang="en-US" altLang="en-US" sz="2800" dirty="0">
                <a:solidFill>
                  <a:srgbClr val="0033CC"/>
                </a:solidFill>
              </a:rPr>
              <a:t>, </a:t>
            </a:r>
            <a:r>
              <a:rPr lang="en-US" altLang="en-US" sz="2800" dirty="0" err="1">
                <a:solidFill>
                  <a:srgbClr val="0033CC"/>
                </a:solidFill>
              </a:rPr>
              <a:t>trong</a:t>
            </a:r>
            <a:r>
              <a:rPr lang="en-US" altLang="en-US" sz="2800" dirty="0">
                <a:solidFill>
                  <a:srgbClr val="0033CC"/>
                </a:solidFill>
              </a:rPr>
              <a:t> </a:t>
            </a:r>
            <a:r>
              <a:rPr lang="en-US" altLang="en-US" sz="2800" dirty="0" err="1">
                <a:solidFill>
                  <a:srgbClr val="0033CC"/>
                </a:solidFill>
              </a:rPr>
              <a:t>đó</a:t>
            </a:r>
            <a:r>
              <a:rPr lang="en-US" altLang="en-US" sz="2800" dirty="0">
                <a:solidFill>
                  <a:srgbClr val="0033CC"/>
                </a:solidFill>
              </a:rPr>
              <a:t>:</a:t>
            </a:r>
          </a:p>
        </p:txBody>
      </p:sp>
      <p:graphicFrame>
        <p:nvGraphicFramePr>
          <p:cNvPr id="9" name="Diagram 8">
            <a:extLst>
              <a:ext uri="{FF2B5EF4-FFF2-40B4-BE49-F238E27FC236}">
                <a16:creationId xmlns:a16="http://schemas.microsoft.com/office/drawing/2014/main" id="{243312BE-1A34-F40A-E176-99C5FA8CC686}"/>
              </a:ext>
            </a:extLst>
          </p:cNvPr>
          <p:cNvGraphicFramePr/>
          <p:nvPr>
            <p:extLst>
              <p:ext uri="{D42A27DB-BD31-4B8C-83A1-F6EECF244321}">
                <p14:modId xmlns:p14="http://schemas.microsoft.com/office/powerpoint/2010/main" val="3679642910"/>
              </p:ext>
            </p:extLst>
          </p:nvPr>
        </p:nvGraphicFramePr>
        <p:xfrm>
          <a:off x="0" y="2185749"/>
          <a:ext cx="10732375" cy="35857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FC67FC82-7F1D-A606-78DA-BC0040BB6338}"/>
              </a:ext>
            </a:extLst>
          </p:cNvPr>
          <p:cNvSpPr txBox="1"/>
          <p:nvPr/>
        </p:nvSpPr>
        <p:spPr>
          <a:xfrm>
            <a:off x="1524000" y="6096220"/>
            <a:ext cx="7155543" cy="437043"/>
          </a:xfrm>
          <a:prstGeom prst="rect">
            <a:avLst/>
          </a:prstGeom>
          <a:noFill/>
        </p:spPr>
        <p:txBody>
          <a:bodyPr wrap="square">
            <a:spAutoFit/>
          </a:bodyPr>
          <a:lstStyle/>
          <a:p>
            <a:pPr indent="793750" algn="ctr">
              <a:lnSpc>
                <a:spcPct val="80000"/>
              </a:lnSpc>
              <a:buFont typeface="Wingdings" panose="05000000000000000000" pitchFamily="2" charset="2"/>
              <a:buNone/>
            </a:pPr>
            <a:r>
              <a:rPr lang="en-US" altLang="en-US" sz="2800" dirty="0" err="1">
                <a:solidFill>
                  <a:srgbClr val="FF0000"/>
                </a:solidFill>
                <a:highlight>
                  <a:srgbClr val="FFFF00"/>
                </a:highlight>
                <a:latin typeface="Arial" pitchFamily="34" charset="0"/>
                <a:cs typeface="Arial" pitchFamily="34" charset="0"/>
              </a:rPr>
              <a:t>Hiệu</a:t>
            </a:r>
            <a:r>
              <a:rPr lang="en-US" altLang="en-US" sz="2800" dirty="0">
                <a:solidFill>
                  <a:srgbClr val="FF0000"/>
                </a:solidFill>
                <a:highlight>
                  <a:srgbClr val="FFFF00"/>
                </a:highlight>
                <a:latin typeface="Arial" pitchFamily="34" charset="0"/>
                <a:cs typeface="Arial" pitchFamily="34" charset="0"/>
              </a:rPr>
              <a:t> </a:t>
            </a:r>
            <a:r>
              <a:rPr lang="en-US" altLang="en-US" sz="2800" dirty="0" err="1">
                <a:solidFill>
                  <a:srgbClr val="FF0000"/>
                </a:solidFill>
                <a:highlight>
                  <a:srgbClr val="FFFF00"/>
                </a:highlight>
                <a:latin typeface="Arial" pitchFamily="34" charset="0"/>
                <a:cs typeface="Arial" pitchFamily="34" charset="0"/>
              </a:rPr>
              <a:t>lực</a:t>
            </a:r>
            <a:r>
              <a:rPr lang="en-US" altLang="en-US" sz="2800" dirty="0">
                <a:solidFill>
                  <a:srgbClr val="FF0000"/>
                </a:solidFill>
                <a:highlight>
                  <a:srgbClr val="FFFF00"/>
                </a:highlight>
                <a:latin typeface="Arial" pitchFamily="34" charset="0"/>
                <a:cs typeface="Arial" pitchFamily="34" charset="0"/>
              </a:rPr>
              <a:t> </a:t>
            </a:r>
            <a:r>
              <a:rPr lang="en-US" altLang="en-US" sz="2800" dirty="0" err="1">
                <a:solidFill>
                  <a:srgbClr val="FF0000"/>
                </a:solidFill>
                <a:highlight>
                  <a:srgbClr val="FFFF00"/>
                </a:highlight>
                <a:latin typeface="Arial" pitchFamily="34" charset="0"/>
                <a:cs typeface="Arial" pitchFamily="34" charset="0"/>
              </a:rPr>
              <a:t>thi</a:t>
            </a:r>
            <a:r>
              <a:rPr lang="en-US" altLang="en-US" sz="2800" dirty="0">
                <a:solidFill>
                  <a:srgbClr val="FF0000"/>
                </a:solidFill>
                <a:highlight>
                  <a:srgbClr val="FFFF00"/>
                </a:highlight>
                <a:latin typeface="Arial" pitchFamily="34" charset="0"/>
                <a:cs typeface="Arial" pitchFamily="34" charset="0"/>
              </a:rPr>
              <a:t> </a:t>
            </a:r>
            <a:r>
              <a:rPr lang="en-US" altLang="en-US" sz="2800" dirty="0" err="1">
                <a:solidFill>
                  <a:srgbClr val="FF0000"/>
                </a:solidFill>
                <a:highlight>
                  <a:srgbClr val="FFFF00"/>
                </a:highlight>
                <a:latin typeface="Arial" pitchFamily="34" charset="0"/>
                <a:cs typeface="Arial" pitchFamily="34" charset="0"/>
              </a:rPr>
              <a:t>hành</a:t>
            </a:r>
            <a:r>
              <a:rPr lang="en-US" altLang="en-US" sz="2800" dirty="0">
                <a:solidFill>
                  <a:srgbClr val="FF0000"/>
                </a:solidFill>
                <a:highlight>
                  <a:srgbClr val="FFFF00"/>
                </a:highlight>
                <a:latin typeface="Arial" pitchFamily="34" charset="0"/>
                <a:cs typeface="Arial" pitchFamily="34" charset="0"/>
              </a:rPr>
              <a:t> </a:t>
            </a:r>
            <a:r>
              <a:rPr lang="en-US" altLang="en-US" sz="2800" dirty="0" err="1">
                <a:solidFill>
                  <a:srgbClr val="FF0000"/>
                </a:solidFill>
                <a:highlight>
                  <a:srgbClr val="FFFF00"/>
                </a:highlight>
                <a:latin typeface="Arial" pitchFamily="34" charset="0"/>
                <a:cs typeface="Arial" pitchFamily="34" charset="0"/>
              </a:rPr>
              <a:t>từ</a:t>
            </a:r>
            <a:r>
              <a:rPr lang="en-US" altLang="en-US" sz="2800" dirty="0">
                <a:solidFill>
                  <a:srgbClr val="FF0000"/>
                </a:solidFill>
                <a:highlight>
                  <a:srgbClr val="FFFF00"/>
                </a:highlight>
                <a:latin typeface="Arial" pitchFamily="34" charset="0"/>
                <a:cs typeface="Arial" pitchFamily="34" charset="0"/>
              </a:rPr>
              <a:t> </a:t>
            </a:r>
            <a:r>
              <a:rPr lang="en-US" altLang="en-US" sz="2800" dirty="0" err="1">
                <a:solidFill>
                  <a:srgbClr val="FF0000"/>
                </a:solidFill>
                <a:highlight>
                  <a:srgbClr val="FFFF00"/>
                </a:highlight>
                <a:latin typeface="Arial" pitchFamily="34" charset="0"/>
                <a:cs typeface="Arial" pitchFamily="34" charset="0"/>
              </a:rPr>
              <a:t>ngày</a:t>
            </a:r>
            <a:r>
              <a:rPr lang="en-US" altLang="en-US" sz="2800" dirty="0">
                <a:solidFill>
                  <a:srgbClr val="FF0000"/>
                </a:solidFill>
                <a:highlight>
                  <a:srgbClr val="FFFF00"/>
                </a:highlight>
                <a:latin typeface="Arial" pitchFamily="34" charset="0"/>
                <a:cs typeface="Arial" pitchFamily="34" charset="0"/>
              </a:rPr>
              <a:t> </a:t>
            </a:r>
            <a:r>
              <a:rPr lang="en-US" altLang="en-US" sz="2800" b="1" u="sng" dirty="0">
                <a:solidFill>
                  <a:srgbClr val="FF0000"/>
                </a:solidFill>
                <a:highlight>
                  <a:srgbClr val="FFFF00"/>
                </a:highlight>
                <a:latin typeface="Arial" pitchFamily="34" charset="0"/>
                <a:cs typeface="Arial" pitchFamily="34" charset="0"/>
              </a:rPr>
              <a:t>05/01/2025</a:t>
            </a:r>
          </a:p>
        </p:txBody>
      </p:sp>
    </p:spTree>
    <p:extLst>
      <p:ext uri="{BB962C8B-B14F-4D97-AF65-F5344CB8AC3E}">
        <p14:creationId xmlns:p14="http://schemas.microsoft.com/office/powerpoint/2010/main" val="3736095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AC7712-770C-C245-5CDD-7F404DAC1880}"/>
              </a:ext>
            </a:extLst>
          </p:cNvPr>
          <p:cNvSpPr txBox="1"/>
          <p:nvPr/>
        </p:nvSpPr>
        <p:spPr>
          <a:xfrm>
            <a:off x="2841259" y="277512"/>
            <a:ext cx="6553200" cy="646331"/>
          </a:xfrm>
          <a:prstGeom prst="rect">
            <a:avLst/>
          </a:prstGeom>
          <a:noFill/>
        </p:spPr>
        <p:txBody>
          <a:bodyPr wrap="square" rtlCol="0">
            <a:spAutoFit/>
          </a:bodyPr>
          <a:lstStyle/>
          <a:p>
            <a:pPr algn="ctr"/>
            <a:r>
              <a:rPr lang="en-US" sz="3600" b="1" dirty="0">
                <a:solidFill>
                  <a:srgbClr val="FF0000"/>
                </a:solidFill>
                <a:latin typeface="+mj-lt"/>
                <a:ea typeface="+mj-ea"/>
                <a:cs typeface="+mj-cs"/>
              </a:rPr>
              <a:t>2. ĐỐI TƯỢNG CHỊU PHÍ</a:t>
            </a:r>
          </a:p>
        </p:txBody>
      </p:sp>
      <p:cxnSp>
        <p:nvCxnSpPr>
          <p:cNvPr id="5" name="Straight Connector 4">
            <a:extLst>
              <a:ext uri="{FF2B5EF4-FFF2-40B4-BE49-F238E27FC236}">
                <a16:creationId xmlns:a16="http://schemas.microsoft.com/office/drawing/2014/main" id="{3C50FD38-3CFF-2AD5-77CD-69D306F0CBA4}"/>
              </a:ext>
            </a:extLst>
          </p:cNvPr>
          <p:cNvCxnSpPr/>
          <p:nvPr/>
        </p:nvCxnSpPr>
        <p:spPr>
          <a:xfrm>
            <a:off x="1545859" y="271719"/>
            <a:ext cx="91440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6" name="Straight Connector 5">
            <a:extLst>
              <a:ext uri="{FF2B5EF4-FFF2-40B4-BE49-F238E27FC236}">
                <a16:creationId xmlns:a16="http://schemas.microsoft.com/office/drawing/2014/main" id="{A14F2F85-C742-8A3B-1049-F200A915B5A1}"/>
              </a:ext>
            </a:extLst>
          </p:cNvPr>
          <p:cNvCxnSpPr/>
          <p:nvPr/>
        </p:nvCxnSpPr>
        <p:spPr>
          <a:xfrm>
            <a:off x="1545859" y="918050"/>
            <a:ext cx="9144000" cy="0"/>
          </a:xfrm>
          <a:prstGeom prst="line">
            <a:avLst/>
          </a:prstGeom>
          <a:ln w="57150"/>
        </p:spPr>
        <p:style>
          <a:lnRef idx="1">
            <a:schemeClr val="accent5"/>
          </a:lnRef>
          <a:fillRef idx="0">
            <a:schemeClr val="accent5"/>
          </a:fillRef>
          <a:effectRef idx="0">
            <a:schemeClr val="accent5"/>
          </a:effectRef>
          <a:fontRef idx="minor">
            <a:schemeClr val="tx1"/>
          </a:fontRef>
        </p:style>
      </p:cxnSp>
      <p:sp>
        <p:nvSpPr>
          <p:cNvPr id="7" name="object 34">
            <a:extLst>
              <a:ext uri="{FF2B5EF4-FFF2-40B4-BE49-F238E27FC236}">
                <a16:creationId xmlns:a16="http://schemas.microsoft.com/office/drawing/2014/main" id="{5242CF43-757D-06DA-F8F8-17ED3A602F53}"/>
              </a:ext>
            </a:extLst>
          </p:cNvPr>
          <p:cNvSpPr txBox="1"/>
          <p:nvPr/>
        </p:nvSpPr>
        <p:spPr>
          <a:xfrm>
            <a:off x="148947" y="1585531"/>
            <a:ext cx="3053684" cy="5148845"/>
          </a:xfrm>
          <a:prstGeom prst="rect">
            <a:avLst/>
          </a:prstGeom>
          <a:ln w="9525">
            <a:noFill/>
          </a:ln>
        </p:spPr>
        <p:txBody>
          <a:bodyPr vert="horz" wrap="square" lIns="0" tIns="31750" rIns="0" bIns="0" rtlCol="0">
            <a:spAutoFit/>
          </a:bodyPr>
          <a:lstStyle/>
          <a:p>
            <a:pPr marL="63500" indent="330200" algn="just">
              <a:lnSpc>
                <a:spcPct val="100000"/>
              </a:lnSpc>
              <a:spcBef>
                <a:spcPts val="250"/>
              </a:spcBef>
            </a:pPr>
            <a:r>
              <a:rPr sz="2200" b="1" dirty="0">
                <a:solidFill>
                  <a:srgbClr val="FF0000"/>
                </a:solidFill>
                <a:latin typeface="Carlito"/>
                <a:cs typeface="Carlito"/>
              </a:rPr>
              <a:t>ĐỐI</a:t>
            </a:r>
            <a:r>
              <a:rPr sz="2200" b="1" spc="-35" dirty="0">
                <a:solidFill>
                  <a:srgbClr val="FF0000"/>
                </a:solidFill>
                <a:latin typeface="Carlito"/>
                <a:cs typeface="Carlito"/>
              </a:rPr>
              <a:t> </a:t>
            </a:r>
            <a:r>
              <a:rPr sz="2200" b="1" spc="-20" dirty="0">
                <a:solidFill>
                  <a:srgbClr val="FF0000"/>
                </a:solidFill>
                <a:latin typeface="Carlito"/>
                <a:cs typeface="Carlito"/>
              </a:rPr>
              <a:t>TƯỢNG</a:t>
            </a:r>
            <a:r>
              <a:rPr lang="en-US" sz="2200" b="1" spc="-20" dirty="0">
                <a:solidFill>
                  <a:srgbClr val="FF0000"/>
                </a:solidFill>
                <a:latin typeface="Carlito"/>
                <a:cs typeface="Carlito"/>
              </a:rPr>
              <a:t> CHỊU PHÍ</a:t>
            </a:r>
            <a:r>
              <a:rPr lang="en-US" sz="2200" b="1" spc="-20" dirty="0">
                <a:solidFill>
                  <a:srgbClr val="0033CC"/>
                </a:solidFill>
                <a:latin typeface="Carlito"/>
                <a:cs typeface="Carlito"/>
              </a:rPr>
              <a:t>: </a:t>
            </a:r>
            <a:r>
              <a:rPr lang="vi-VN" sz="2200" spc="-20" dirty="0">
                <a:solidFill>
                  <a:srgbClr val="0033CC"/>
                </a:solidFill>
                <a:latin typeface="Carlito"/>
                <a:cs typeface="Carlito"/>
              </a:rPr>
              <a:t>là </a:t>
            </a:r>
            <a:r>
              <a:rPr lang="vi-VN" sz="2200" b="1" spc="-20" dirty="0">
                <a:solidFill>
                  <a:srgbClr val="0033CC"/>
                </a:solidFill>
                <a:latin typeface="Carlito"/>
                <a:cs typeface="Carlito"/>
              </a:rPr>
              <a:t>bụi, khí thải công nghiệp xả ra môi trường phải được xử lý </a:t>
            </a:r>
            <a:r>
              <a:rPr lang="vi-VN" sz="2200" spc="-20" dirty="0">
                <a:solidFill>
                  <a:srgbClr val="0033CC"/>
                </a:solidFill>
                <a:latin typeface="Carlito"/>
                <a:cs typeface="Carlito"/>
              </a:rPr>
              <a:t>của các dự án, cơ sở sản xuất, kinh doanh, dịch vụ </a:t>
            </a:r>
            <a:r>
              <a:rPr lang="vi-VN" sz="2200" b="1" spc="-20" dirty="0">
                <a:solidFill>
                  <a:srgbClr val="0033CC"/>
                </a:solidFill>
                <a:latin typeface="Carlito"/>
                <a:cs typeface="Carlito"/>
              </a:rPr>
              <a:t>thuộc đối tượng phải có GPMT </a:t>
            </a:r>
            <a:r>
              <a:rPr lang="vi-VN" sz="2200" spc="-20" dirty="0">
                <a:solidFill>
                  <a:srgbClr val="0033CC"/>
                </a:solidFill>
                <a:latin typeface="Carlito"/>
                <a:cs typeface="Carlito"/>
              </a:rPr>
              <a:t>theo quy định của pháp luật về bảo vệ môi trường, trong đó </a:t>
            </a:r>
            <a:r>
              <a:rPr lang="vi-VN" sz="2200" b="1" spc="-20" dirty="0">
                <a:solidFill>
                  <a:srgbClr val="0033CC"/>
                </a:solidFill>
                <a:latin typeface="Carlito"/>
                <a:cs typeface="Carlito"/>
              </a:rPr>
              <a:t>có nội dung cấp phép về xả khí thải</a:t>
            </a:r>
            <a:r>
              <a:rPr lang="vi-VN" sz="2200" spc="-20" dirty="0">
                <a:solidFill>
                  <a:srgbClr val="0033CC"/>
                </a:solidFill>
                <a:latin typeface="Carlito"/>
                <a:cs typeface="Carlito"/>
              </a:rPr>
              <a:t>.</a:t>
            </a:r>
            <a:endParaRPr lang="en-US" sz="2200" spc="-20" dirty="0">
              <a:solidFill>
                <a:srgbClr val="0033CC"/>
              </a:solidFill>
              <a:latin typeface="Carlito"/>
              <a:cs typeface="Carlito"/>
            </a:endParaRPr>
          </a:p>
          <a:p>
            <a:pPr marL="63500" indent="330200" algn="just">
              <a:lnSpc>
                <a:spcPct val="100000"/>
              </a:lnSpc>
              <a:spcBef>
                <a:spcPts val="250"/>
              </a:spcBef>
              <a:tabLst>
                <a:tab pos="3136900" algn="l"/>
                <a:tab pos="3200400" algn="l"/>
              </a:tabLst>
            </a:pPr>
            <a:r>
              <a:rPr lang="en-US" sz="2200" b="1" spc="-20" dirty="0">
                <a:solidFill>
                  <a:srgbClr val="FF0000"/>
                </a:solidFill>
                <a:latin typeface="Carlito"/>
                <a:cs typeface="Carlito"/>
              </a:rPr>
              <a:t>NGƯỜI NỘP </a:t>
            </a:r>
            <a:r>
              <a:rPr lang="vi-VN" sz="2200" b="1" spc="-20" dirty="0">
                <a:solidFill>
                  <a:srgbClr val="FF0000"/>
                </a:solidFill>
                <a:latin typeface="Carlito"/>
                <a:cs typeface="Carlito"/>
              </a:rPr>
              <a:t>PHÍ</a:t>
            </a:r>
            <a:r>
              <a:rPr lang="en-US" sz="2200" b="1" spc="-20" dirty="0">
                <a:solidFill>
                  <a:srgbClr val="FF0000"/>
                </a:solidFill>
                <a:latin typeface="Carlito"/>
                <a:cs typeface="Carlito"/>
              </a:rPr>
              <a:t>: </a:t>
            </a:r>
            <a:r>
              <a:rPr lang="vi-VN" sz="2200" spc="-20" dirty="0">
                <a:solidFill>
                  <a:srgbClr val="0033CC"/>
                </a:solidFill>
                <a:latin typeface="Carlito"/>
                <a:cs typeface="Carlito"/>
              </a:rPr>
              <a:t>là các </a:t>
            </a:r>
            <a:r>
              <a:rPr lang="vi-VN" sz="2200" b="1" spc="-20" dirty="0">
                <a:solidFill>
                  <a:srgbClr val="0033CC"/>
                </a:solidFill>
                <a:latin typeface="Carlito"/>
                <a:cs typeface="Carlito"/>
              </a:rPr>
              <a:t>cơ sở xả khí thải thuộc đối tượng chịu phí </a:t>
            </a:r>
            <a:r>
              <a:rPr lang="vi-VN" sz="2200" spc="-20" dirty="0">
                <a:solidFill>
                  <a:srgbClr val="0033CC"/>
                </a:solidFill>
                <a:latin typeface="Carlito"/>
                <a:cs typeface="Carlito"/>
              </a:rPr>
              <a:t>theo quy định tại Nghị định này. </a:t>
            </a:r>
            <a:endParaRPr lang="en-US" sz="2200" b="1" spc="-20" dirty="0">
              <a:solidFill>
                <a:srgbClr val="0033CC"/>
              </a:solidFill>
              <a:latin typeface="Carlito"/>
              <a:cs typeface="Carlito"/>
            </a:endParaRPr>
          </a:p>
        </p:txBody>
      </p:sp>
      <p:sp>
        <p:nvSpPr>
          <p:cNvPr id="8" name="TextBox 7">
            <a:extLst>
              <a:ext uri="{FF2B5EF4-FFF2-40B4-BE49-F238E27FC236}">
                <a16:creationId xmlns:a16="http://schemas.microsoft.com/office/drawing/2014/main" id="{3BE90068-5599-41AC-3CB8-2D0E28574B72}"/>
              </a:ext>
            </a:extLst>
          </p:cNvPr>
          <p:cNvSpPr txBox="1"/>
          <p:nvPr/>
        </p:nvSpPr>
        <p:spPr>
          <a:xfrm>
            <a:off x="1795478" y="912258"/>
            <a:ext cx="8644759" cy="400110"/>
          </a:xfrm>
          <a:prstGeom prst="rect">
            <a:avLst/>
          </a:prstGeom>
          <a:noFill/>
        </p:spPr>
        <p:txBody>
          <a:bodyPr wrap="square">
            <a:spAutoFit/>
          </a:bodyPr>
          <a:lstStyle/>
          <a:p>
            <a:pPr algn="ctr"/>
            <a:r>
              <a:rPr lang="en-US" sz="2000" b="1" i="1" dirty="0">
                <a:effectLst/>
                <a:latin typeface="Times New Roman" panose="02020603050405020304" pitchFamily="18" charset="0"/>
                <a:ea typeface="DengXian" panose="02010600030101010101" pitchFamily="2" charset="-122"/>
              </a:rPr>
              <a:t>(</a:t>
            </a:r>
            <a:r>
              <a:rPr lang="en-US" sz="2000" b="1" i="1" dirty="0" err="1">
                <a:effectLst/>
                <a:latin typeface="Times New Roman" panose="02020603050405020304" pitchFamily="18" charset="0"/>
                <a:ea typeface="DengXian" panose="02010600030101010101" pitchFamily="2" charset="-122"/>
              </a:rPr>
              <a:t>Điều</a:t>
            </a:r>
            <a:r>
              <a:rPr lang="en-US" sz="2000" b="1" i="1" dirty="0">
                <a:effectLst/>
                <a:latin typeface="Times New Roman" panose="02020603050405020304" pitchFamily="18" charset="0"/>
                <a:ea typeface="DengXian" panose="02010600030101010101" pitchFamily="2" charset="-122"/>
              </a:rPr>
              <a:t> 1</a:t>
            </a:r>
            <a:r>
              <a:rPr lang="en-US" sz="2000" b="1" i="1" dirty="0">
                <a:latin typeface="Times New Roman" panose="02020603050405020304" pitchFamily="18" charset="0"/>
                <a:ea typeface="DengXian" panose="02010600030101010101" pitchFamily="2" charset="-122"/>
              </a:rPr>
              <a:t>, </a:t>
            </a:r>
            <a:r>
              <a:rPr lang="en-US" sz="2000" b="1" i="1" dirty="0" err="1">
                <a:latin typeface="Times New Roman" panose="02020603050405020304" pitchFamily="18" charset="0"/>
                <a:ea typeface="DengXian" panose="02010600030101010101" pitchFamily="2" charset="-122"/>
              </a:rPr>
              <a:t>Điều</a:t>
            </a:r>
            <a:r>
              <a:rPr lang="en-US" sz="2000" b="1" i="1" dirty="0">
                <a:latin typeface="Times New Roman" panose="02020603050405020304" pitchFamily="18" charset="0"/>
                <a:ea typeface="DengXian" panose="02010600030101010101" pitchFamily="2" charset="-122"/>
              </a:rPr>
              <a:t> 2 </a:t>
            </a:r>
            <a:r>
              <a:rPr lang="en-US" sz="2000" b="1" i="1" dirty="0" err="1">
                <a:latin typeface="Times New Roman" panose="02020603050405020304" pitchFamily="18" charset="0"/>
                <a:ea typeface="DengXian" panose="02010600030101010101" pitchFamily="2" charset="-122"/>
              </a:rPr>
              <a:t>và</a:t>
            </a:r>
            <a:r>
              <a:rPr lang="en-US" sz="2000" b="1" i="1" dirty="0">
                <a:latin typeface="Times New Roman" panose="02020603050405020304" pitchFamily="18" charset="0"/>
                <a:ea typeface="DengXian" panose="02010600030101010101" pitchFamily="2" charset="-122"/>
              </a:rPr>
              <a:t> </a:t>
            </a:r>
            <a:r>
              <a:rPr lang="en-US" sz="2000" b="1" i="1" dirty="0" err="1">
                <a:latin typeface="Times New Roman" panose="02020603050405020304" pitchFamily="18" charset="0"/>
                <a:ea typeface="DengXian" panose="02010600030101010101" pitchFamily="2" charset="-122"/>
              </a:rPr>
              <a:t>Điều</a:t>
            </a:r>
            <a:r>
              <a:rPr lang="en-US" sz="2000" b="1" i="1" dirty="0">
                <a:latin typeface="Times New Roman" panose="02020603050405020304" pitchFamily="18" charset="0"/>
                <a:ea typeface="DengXian" panose="02010600030101010101" pitchFamily="2" charset="-122"/>
              </a:rPr>
              <a:t> 3</a:t>
            </a:r>
            <a:r>
              <a:rPr lang="en-US" sz="2000" b="1" i="1" dirty="0">
                <a:effectLst/>
                <a:latin typeface="Times New Roman" panose="02020603050405020304" pitchFamily="18" charset="0"/>
                <a:ea typeface="DengXian" panose="02010600030101010101" pitchFamily="2" charset="-122"/>
              </a:rPr>
              <a:t>)</a:t>
            </a:r>
            <a:endParaRPr lang="en-US" sz="2000" dirty="0"/>
          </a:p>
        </p:txBody>
      </p:sp>
      <p:pic>
        <p:nvPicPr>
          <p:cNvPr id="12" name="Picture 11">
            <a:extLst>
              <a:ext uri="{FF2B5EF4-FFF2-40B4-BE49-F238E27FC236}">
                <a16:creationId xmlns:a16="http://schemas.microsoft.com/office/drawing/2014/main" id="{3C21FAD5-BA6F-2126-2616-EF3AD7CDBD89}"/>
              </a:ext>
            </a:extLst>
          </p:cNvPr>
          <p:cNvPicPr>
            <a:picLocks noChangeAspect="1"/>
          </p:cNvPicPr>
          <p:nvPr/>
        </p:nvPicPr>
        <p:blipFill>
          <a:blip r:embed="rId2"/>
          <a:stretch>
            <a:fillRect/>
          </a:stretch>
        </p:blipFill>
        <p:spPr>
          <a:xfrm>
            <a:off x="3624128" y="1776121"/>
            <a:ext cx="8495522" cy="4826442"/>
          </a:xfrm>
          <a:prstGeom prst="rect">
            <a:avLst/>
          </a:prstGeom>
        </p:spPr>
      </p:pic>
      <p:sp>
        <p:nvSpPr>
          <p:cNvPr id="2" name="Rectangle 1">
            <a:extLst>
              <a:ext uri="{FF2B5EF4-FFF2-40B4-BE49-F238E27FC236}">
                <a16:creationId xmlns:a16="http://schemas.microsoft.com/office/drawing/2014/main" id="{82563C7F-6D47-244B-5B9F-810DEB14C3CD}"/>
              </a:ext>
            </a:extLst>
          </p:cNvPr>
          <p:cNvSpPr/>
          <p:nvPr/>
        </p:nvSpPr>
        <p:spPr>
          <a:xfrm>
            <a:off x="72350" y="1558588"/>
            <a:ext cx="3293062" cy="5175787"/>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2604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4ECFCF0-5FFD-8EB5-942F-C7547D7E3A9D}"/>
              </a:ext>
            </a:extLst>
          </p:cNvPr>
          <p:cNvCxnSpPr/>
          <p:nvPr/>
        </p:nvCxnSpPr>
        <p:spPr>
          <a:xfrm>
            <a:off x="1524000" y="271719"/>
            <a:ext cx="91440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6" name="Straight Connector 5">
            <a:extLst>
              <a:ext uri="{FF2B5EF4-FFF2-40B4-BE49-F238E27FC236}">
                <a16:creationId xmlns:a16="http://schemas.microsoft.com/office/drawing/2014/main" id="{38E8756C-7144-EF19-C39D-2D6581C10489}"/>
              </a:ext>
            </a:extLst>
          </p:cNvPr>
          <p:cNvCxnSpPr/>
          <p:nvPr/>
        </p:nvCxnSpPr>
        <p:spPr>
          <a:xfrm>
            <a:off x="1524000" y="1236503"/>
            <a:ext cx="9144000" cy="0"/>
          </a:xfrm>
          <a:prstGeom prst="line">
            <a:avLst/>
          </a:prstGeom>
          <a:ln w="57150"/>
        </p:spPr>
        <p:style>
          <a:lnRef idx="1">
            <a:schemeClr val="accent5"/>
          </a:lnRef>
          <a:fillRef idx="0">
            <a:schemeClr val="accent5"/>
          </a:fillRef>
          <a:effectRef idx="0">
            <a:schemeClr val="accent5"/>
          </a:effectRef>
          <a:fontRef idx="minor">
            <a:schemeClr val="tx1"/>
          </a:fontRef>
        </p:style>
      </p:cxnSp>
      <p:sp>
        <p:nvSpPr>
          <p:cNvPr id="7" name="TextBox 6">
            <a:extLst>
              <a:ext uri="{FF2B5EF4-FFF2-40B4-BE49-F238E27FC236}">
                <a16:creationId xmlns:a16="http://schemas.microsoft.com/office/drawing/2014/main" id="{04C603E5-6DFF-94BD-BCA4-0DD46FBCAB6F}"/>
              </a:ext>
            </a:extLst>
          </p:cNvPr>
          <p:cNvSpPr txBox="1"/>
          <p:nvPr/>
        </p:nvSpPr>
        <p:spPr>
          <a:xfrm>
            <a:off x="1855074" y="1254771"/>
            <a:ext cx="8481849" cy="400110"/>
          </a:xfrm>
          <a:prstGeom prst="rect">
            <a:avLst/>
          </a:prstGeom>
          <a:noFill/>
        </p:spPr>
        <p:txBody>
          <a:bodyPr wrap="square">
            <a:spAutoFit/>
          </a:bodyPr>
          <a:lstStyle/>
          <a:p>
            <a:pPr algn="ctr"/>
            <a:r>
              <a:rPr lang="en-US" sz="2000" b="1" i="1" dirty="0">
                <a:effectLst/>
                <a:latin typeface="Times New Roman" panose="02020603050405020304" pitchFamily="18" charset="0"/>
                <a:ea typeface="DengXian" panose="02010600030101010101" pitchFamily="2" charset="-122"/>
              </a:rPr>
              <a:t>(</a:t>
            </a:r>
            <a:r>
              <a:rPr lang="en-US" sz="2000" b="1" i="1" dirty="0" err="1">
                <a:effectLst/>
                <a:latin typeface="Times New Roman" panose="02020603050405020304" pitchFamily="18" charset="0"/>
                <a:ea typeface="DengXian" panose="02010600030101010101" pitchFamily="2" charset="-122"/>
              </a:rPr>
              <a:t>Điều</a:t>
            </a:r>
            <a:r>
              <a:rPr lang="en-US" sz="2000" b="1" i="1" dirty="0">
                <a:effectLst/>
                <a:latin typeface="Times New Roman" panose="02020603050405020304" pitchFamily="18" charset="0"/>
                <a:ea typeface="DengXian" panose="02010600030101010101" pitchFamily="2" charset="-122"/>
              </a:rPr>
              <a:t> 5</a:t>
            </a:r>
            <a:r>
              <a:rPr lang="en-US" sz="2000" b="1" i="1" dirty="0">
                <a:latin typeface="Times New Roman" panose="02020603050405020304" pitchFamily="18" charset="0"/>
                <a:ea typeface="DengXian" panose="02010600030101010101" pitchFamily="2" charset="-122"/>
              </a:rPr>
              <a:t>, </a:t>
            </a:r>
            <a:r>
              <a:rPr lang="en-US" sz="2000" b="1" i="1" dirty="0" err="1">
                <a:latin typeface="Times New Roman" panose="02020603050405020304" pitchFamily="18" charset="0"/>
                <a:ea typeface="DengXian" panose="02010600030101010101" pitchFamily="2" charset="-122"/>
              </a:rPr>
              <a:t>Điều</a:t>
            </a:r>
            <a:r>
              <a:rPr lang="en-US" sz="2000" b="1" i="1" dirty="0">
                <a:latin typeface="Times New Roman" panose="02020603050405020304" pitchFamily="18" charset="0"/>
                <a:ea typeface="DengXian" panose="02010600030101010101" pitchFamily="2" charset="-122"/>
              </a:rPr>
              <a:t> 6, </a:t>
            </a:r>
            <a:r>
              <a:rPr lang="en-US" sz="2000" b="1" i="1" dirty="0" err="1">
                <a:latin typeface="Times New Roman" panose="02020603050405020304" pitchFamily="18" charset="0"/>
                <a:ea typeface="DengXian" panose="02010600030101010101" pitchFamily="2" charset="-122"/>
              </a:rPr>
              <a:t>Điều</a:t>
            </a:r>
            <a:r>
              <a:rPr lang="en-US" sz="2000" b="1" i="1" dirty="0">
                <a:latin typeface="Times New Roman" panose="02020603050405020304" pitchFamily="18" charset="0"/>
                <a:ea typeface="DengXian" panose="02010600030101010101" pitchFamily="2" charset="-122"/>
              </a:rPr>
              <a:t> 7)</a:t>
            </a:r>
          </a:p>
        </p:txBody>
      </p:sp>
      <p:sp>
        <p:nvSpPr>
          <p:cNvPr id="11" name="TextBox 10">
            <a:extLst>
              <a:ext uri="{FF2B5EF4-FFF2-40B4-BE49-F238E27FC236}">
                <a16:creationId xmlns:a16="http://schemas.microsoft.com/office/drawing/2014/main" id="{71983165-701A-1E87-9570-B7221047621C}"/>
              </a:ext>
            </a:extLst>
          </p:cNvPr>
          <p:cNvSpPr txBox="1"/>
          <p:nvPr/>
        </p:nvSpPr>
        <p:spPr>
          <a:xfrm>
            <a:off x="1021325" y="2183324"/>
            <a:ext cx="10149350" cy="461665"/>
          </a:xfrm>
          <a:prstGeom prst="rect">
            <a:avLst/>
          </a:prstGeom>
          <a:noFill/>
        </p:spPr>
        <p:txBody>
          <a:bodyPr wrap="square">
            <a:spAutoFit/>
          </a:bodyPr>
          <a:lstStyle/>
          <a:p>
            <a:pPr marL="0" indent="0" algn="just" fontAlgn="auto">
              <a:spcAft>
                <a:spcPts val="0"/>
              </a:spcAft>
              <a:buFont typeface="Wingdings" pitchFamily="2" charset="2"/>
              <a:buNone/>
              <a:defRPr/>
            </a:pPr>
            <a:r>
              <a:rPr lang="en-US" sz="2400" b="1" dirty="0">
                <a:solidFill>
                  <a:srgbClr val="0033CC"/>
                </a:solidFill>
                <a:latin typeface="Arial" panose="020B0604020202020204" pitchFamily="34" charset="0"/>
                <a:cs typeface="Arial" panose="020B0604020202020204" pitchFamily="34" charset="0"/>
              </a:rPr>
              <a:t>* </a:t>
            </a:r>
            <a:r>
              <a:rPr lang="en-US" sz="2400" b="1" dirty="0" err="1">
                <a:solidFill>
                  <a:srgbClr val="0033CC"/>
                </a:solidFill>
                <a:latin typeface="Arial" panose="020B0604020202020204" pitchFamily="34" charset="0"/>
                <a:cs typeface="Arial" panose="020B0604020202020204" pitchFamily="34" charset="0"/>
              </a:rPr>
              <a:t>Chỉ</a:t>
            </a:r>
            <a:r>
              <a:rPr lang="vi-VN" sz="2400" b="1" dirty="0">
                <a:solidFill>
                  <a:srgbClr val="0033CC"/>
                </a:solidFill>
                <a:latin typeface="Arial" panose="020B0604020202020204" pitchFamily="34" charset="0"/>
                <a:cs typeface="Arial" panose="020B0604020202020204" pitchFamily="34" charset="0"/>
              </a:rPr>
              <a:t> </a:t>
            </a:r>
            <a:r>
              <a:rPr lang="vi-VN" sz="2400" b="1" dirty="0">
                <a:solidFill>
                  <a:srgbClr val="0033CC"/>
                </a:solidFill>
              </a:rPr>
              <a:t>thu phí cố định (f): </a:t>
            </a:r>
            <a:r>
              <a:rPr lang="vi-VN" sz="2400" dirty="0">
                <a:solidFill>
                  <a:srgbClr val="0033CC"/>
                </a:solidFill>
              </a:rPr>
              <a:t>3.000.000 đồng/năm</a:t>
            </a:r>
            <a:r>
              <a:rPr lang="en-US" sz="2400" dirty="0">
                <a:solidFill>
                  <a:srgbClr val="0033CC"/>
                </a:solidFill>
              </a:rPr>
              <a:t> </a:t>
            </a:r>
            <a:r>
              <a:rPr lang="en-US" sz="2400" dirty="0" err="1">
                <a:solidFill>
                  <a:srgbClr val="0033CC"/>
                </a:solidFill>
                <a:latin typeface="Arial" panose="020B0604020202020204" pitchFamily="34" charset="0"/>
                <a:cs typeface="Arial" panose="020B0604020202020204" pitchFamily="34" charset="0"/>
              </a:rPr>
              <a:t>hoặc</a:t>
            </a:r>
            <a:r>
              <a:rPr lang="en-US" sz="2400" dirty="0">
                <a:solidFill>
                  <a:srgbClr val="0033CC"/>
                </a:solidFill>
                <a:latin typeface="Arial" panose="020B0604020202020204" pitchFamily="34" charset="0"/>
                <a:cs typeface="Arial" panose="020B0604020202020204" pitchFamily="34" charset="0"/>
              </a:rPr>
              <a:t> 750.000 </a:t>
            </a:r>
            <a:r>
              <a:rPr lang="en-US" sz="2400" dirty="0" err="1">
                <a:solidFill>
                  <a:srgbClr val="0033CC"/>
                </a:solidFill>
                <a:latin typeface="Arial" panose="020B0604020202020204" pitchFamily="34" charset="0"/>
                <a:cs typeface="Arial" panose="020B0604020202020204" pitchFamily="34" charset="0"/>
              </a:rPr>
              <a:t>đồng</a:t>
            </a:r>
            <a:r>
              <a:rPr lang="en-US" sz="2400" dirty="0">
                <a:solidFill>
                  <a:srgbClr val="0033CC"/>
                </a:solidFill>
                <a:latin typeface="Arial" panose="020B0604020202020204" pitchFamily="34" charset="0"/>
                <a:cs typeface="Arial" panose="020B0604020202020204" pitchFamily="34" charset="0"/>
              </a:rPr>
              <a:t>/</a:t>
            </a:r>
            <a:r>
              <a:rPr lang="en-US" sz="2400" dirty="0" err="1">
                <a:solidFill>
                  <a:srgbClr val="0033CC"/>
                </a:solidFill>
                <a:latin typeface="Arial" panose="020B0604020202020204" pitchFamily="34" charset="0"/>
                <a:cs typeface="Arial" panose="020B0604020202020204" pitchFamily="34" charset="0"/>
              </a:rPr>
              <a:t>quý</a:t>
            </a:r>
            <a:r>
              <a:rPr lang="vi-VN" sz="2400" dirty="0">
                <a:solidFill>
                  <a:srgbClr val="0033CC"/>
                </a:solidFill>
              </a:rPr>
              <a:t>. </a:t>
            </a:r>
            <a:endParaRPr lang="en-US" sz="2400" dirty="0">
              <a:solidFill>
                <a:srgbClr val="0033CC"/>
              </a:solidFill>
            </a:endParaRPr>
          </a:p>
        </p:txBody>
      </p:sp>
      <p:sp>
        <p:nvSpPr>
          <p:cNvPr id="13" name="TextBox 12">
            <a:extLst>
              <a:ext uri="{FF2B5EF4-FFF2-40B4-BE49-F238E27FC236}">
                <a16:creationId xmlns:a16="http://schemas.microsoft.com/office/drawing/2014/main" id="{3ED72584-4032-6BED-95E8-BFF4AFC37D94}"/>
              </a:ext>
            </a:extLst>
          </p:cNvPr>
          <p:cNvSpPr txBox="1"/>
          <p:nvPr/>
        </p:nvSpPr>
        <p:spPr>
          <a:xfrm>
            <a:off x="435094" y="2621498"/>
            <a:ext cx="11321807" cy="4031873"/>
          </a:xfrm>
          <a:prstGeom prst="rect">
            <a:avLst/>
          </a:prstGeom>
          <a:noFill/>
        </p:spPr>
        <p:txBody>
          <a:bodyPr wrap="square">
            <a:spAutoFit/>
          </a:bodyPr>
          <a:lstStyle/>
          <a:p>
            <a:r>
              <a:rPr lang="en-US" sz="2400" b="1" i="1" dirty="0">
                <a:solidFill>
                  <a:srgbClr val="0033CC"/>
                </a:solidFill>
                <a:latin typeface="Arial" panose="020B0604020202020204" pitchFamily="34" charset="0"/>
                <a:cs typeface="Arial" panose="020B0604020202020204" pitchFamily="34" charset="0"/>
              </a:rPr>
              <a:t>       </a:t>
            </a:r>
            <a:r>
              <a:rPr lang="en-US" sz="2400" b="1" i="1" dirty="0" err="1">
                <a:solidFill>
                  <a:srgbClr val="0033CC"/>
                </a:solidFill>
                <a:latin typeface="Arial" panose="020B0604020202020204" pitchFamily="34" charset="0"/>
                <a:cs typeface="Arial" panose="020B0604020202020204" pitchFamily="34" charset="0"/>
              </a:rPr>
              <a:t>Năm</a:t>
            </a:r>
            <a:r>
              <a:rPr lang="en-US" sz="2400" b="1" i="1" dirty="0">
                <a:solidFill>
                  <a:srgbClr val="0033CC"/>
                </a:solidFill>
                <a:latin typeface="Arial" panose="020B0604020202020204" pitchFamily="34" charset="0"/>
                <a:cs typeface="Arial" panose="020B0604020202020204" pitchFamily="34" charset="0"/>
              </a:rPr>
              <a:t> </a:t>
            </a:r>
            <a:r>
              <a:rPr lang="en-US" sz="2400" b="1" i="1" dirty="0" err="1">
                <a:solidFill>
                  <a:srgbClr val="0033CC"/>
                </a:solidFill>
                <a:latin typeface="Arial" panose="020B0604020202020204" pitchFamily="34" charset="0"/>
                <a:cs typeface="Arial" panose="020B0604020202020204" pitchFamily="34" charset="0"/>
              </a:rPr>
              <a:t>đầu</a:t>
            </a:r>
            <a:r>
              <a:rPr lang="en-US" sz="2400" b="1" i="1" dirty="0">
                <a:solidFill>
                  <a:srgbClr val="0033CC"/>
                </a:solidFill>
                <a:latin typeface="Arial" panose="020B0604020202020204" pitchFamily="34" charset="0"/>
                <a:cs typeface="Arial" panose="020B0604020202020204" pitchFamily="34" charset="0"/>
              </a:rPr>
              <a:t>: </a:t>
            </a:r>
            <a:r>
              <a:rPr lang="vi-VN" sz="2400" b="1" i="1" dirty="0">
                <a:solidFill>
                  <a:srgbClr val="0033CC"/>
                </a:solidFill>
              </a:rPr>
              <a:t>Số phí phải nộp = (f/12) x thời gian tính phí (tháng)</a:t>
            </a:r>
          </a:p>
          <a:p>
            <a:pPr indent="457200" algn="just"/>
            <a:r>
              <a:rPr lang="vi-VN" sz="2800" b="1" dirty="0">
                <a:solidFill>
                  <a:srgbClr val="0033CC"/>
                </a:solidFill>
                <a:latin typeface="+mj-lt"/>
                <a:cs typeface="Arial" panose="020B0604020202020204" pitchFamily="34" charset="0"/>
              </a:rPr>
              <a:t>+ </a:t>
            </a:r>
            <a:r>
              <a:rPr lang="en-US" sz="2800" b="1" dirty="0" err="1">
                <a:solidFill>
                  <a:srgbClr val="0033CC"/>
                </a:solidFill>
                <a:latin typeface="+mj-lt"/>
                <a:cs typeface="Arial" panose="020B0604020202020204" pitchFamily="34" charset="0"/>
              </a:rPr>
              <a:t>Cơ</a:t>
            </a:r>
            <a:r>
              <a:rPr lang="en-US" sz="2800" b="1" dirty="0">
                <a:solidFill>
                  <a:srgbClr val="0033CC"/>
                </a:solidFill>
                <a:latin typeface="+mj-lt"/>
                <a:cs typeface="Arial" panose="020B0604020202020204" pitchFamily="34" charset="0"/>
              </a:rPr>
              <a:t> </a:t>
            </a:r>
            <a:r>
              <a:rPr lang="en-US" sz="2800" b="1" dirty="0" err="1">
                <a:solidFill>
                  <a:srgbClr val="0033CC"/>
                </a:solidFill>
                <a:latin typeface="+mj-lt"/>
                <a:cs typeface="Arial" panose="020B0604020202020204" pitchFamily="34" charset="0"/>
              </a:rPr>
              <a:t>sở</a:t>
            </a:r>
            <a:r>
              <a:rPr lang="en-US" sz="2800" b="1" dirty="0">
                <a:solidFill>
                  <a:srgbClr val="0033CC"/>
                </a:solidFill>
                <a:latin typeface="+mj-lt"/>
                <a:cs typeface="Arial" panose="020B0604020202020204" pitchFamily="34" charset="0"/>
              </a:rPr>
              <a:t> </a:t>
            </a:r>
            <a:r>
              <a:rPr lang="en-US" sz="2800" b="1" dirty="0" err="1">
                <a:solidFill>
                  <a:srgbClr val="0033CC"/>
                </a:solidFill>
                <a:latin typeface="+mj-lt"/>
                <a:cs typeface="Arial" panose="020B0604020202020204" pitchFamily="34" charset="0"/>
              </a:rPr>
              <a:t>mới</a:t>
            </a:r>
            <a:r>
              <a:rPr lang="en-US" sz="2800" b="1" dirty="0">
                <a:solidFill>
                  <a:srgbClr val="0033CC"/>
                </a:solidFill>
                <a:latin typeface="+mj-lt"/>
                <a:cs typeface="Arial" panose="020B0604020202020204" pitchFamily="34" charset="0"/>
              </a:rPr>
              <a:t> </a:t>
            </a:r>
            <a:r>
              <a:rPr lang="vi-VN" sz="2800" b="1" dirty="0">
                <a:solidFill>
                  <a:srgbClr val="0033CC"/>
                </a:solidFill>
                <a:latin typeface="+mj-lt"/>
              </a:rPr>
              <a:t>hoạt động </a:t>
            </a:r>
            <a:r>
              <a:rPr lang="vi-VN" sz="2800" b="1" u="sng" dirty="0">
                <a:solidFill>
                  <a:srgbClr val="0033CC"/>
                </a:solidFill>
                <a:latin typeface="+mj-lt"/>
              </a:rPr>
              <a:t>sau ngày 05/01/2024</a:t>
            </a:r>
            <a:r>
              <a:rPr lang="en-US" sz="2800" b="1" dirty="0">
                <a:solidFill>
                  <a:srgbClr val="0033CC"/>
                </a:solidFill>
                <a:latin typeface="+mj-lt"/>
              </a:rPr>
              <a:t>: </a:t>
            </a:r>
            <a:r>
              <a:rPr lang="vi-VN" sz="2800" dirty="0">
                <a:solidFill>
                  <a:srgbClr val="0033CC"/>
                </a:solidFill>
                <a:latin typeface="+mj-lt"/>
              </a:rPr>
              <a:t>Thời gian tính phí là tháng bắt đầu</a:t>
            </a:r>
            <a:r>
              <a:rPr lang="en-US" sz="2800" dirty="0">
                <a:solidFill>
                  <a:srgbClr val="0033CC"/>
                </a:solidFill>
                <a:latin typeface="+mj-lt"/>
              </a:rPr>
              <a:t> </a:t>
            </a:r>
            <a:r>
              <a:rPr lang="en-US" sz="2800" dirty="0" err="1">
                <a:solidFill>
                  <a:srgbClr val="0033CC"/>
                </a:solidFill>
                <a:latin typeface="+mj-lt"/>
              </a:rPr>
              <a:t>đi</a:t>
            </a:r>
            <a:r>
              <a:rPr lang="en-US" sz="2800" dirty="0">
                <a:solidFill>
                  <a:srgbClr val="0033CC"/>
                </a:solidFill>
                <a:latin typeface="+mj-lt"/>
              </a:rPr>
              <a:t> </a:t>
            </a:r>
            <a:r>
              <a:rPr lang="en-US" sz="2800" dirty="0" err="1">
                <a:solidFill>
                  <a:srgbClr val="0033CC"/>
                </a:solidFill>
                <a:latin typeface="+mj-lt"/>
              </a:rPr>
              <a:t>vào</a:t>
            </a:r>
            <a:r>
              <a:rPr lang="vi-VN" sz="2800" dirty="0">
                <a:solidFill>
                  <a:srgbClr val="0033CC"/>
                </a:solidFill>
                <a:latin typeface="+mj-lt"/>
              </a:rPr>
              <a:t> hoạt độn</a:t>
            </a:r>
            <a:r>
              <a:rPr lang="en-US" sz="2800" dirty="0">
                <a:solidFill>
                  <a:srgbClr val="0033CC"/>
                </a:solidFill>
                <a:latin typeface="+mj-lt"/>
              </a:rPr>
              <a:t>g.</a:t>
            </a:r>
          </a:p>
          <a:p>
            <a:pPr indent="457200" algn="just"/>
            <a:r>
              <a:rPr lang="vi-VN" sz="2800" b="1" dirty="0">
                <a:solidFill>
                  <a:srgbClr val="0033CC"/>
                </a:solidFill>
                <a:latin typeface="+mj-lt"/>
              </a:rPr>
              <a:t>+ </a:t>
            </a:r>
            <a:r>
              <a:rPr lang="en-US" sz="2800" b="1" dirty="0">
                <a:solidFill>
                  <a:srgbClr val="0033CC"/>
                </a:solidFill>
                <a:latin typeface="+mj-lt"/>
              </a:rPr>
              <a:t>C</a:t>
            </a:r>
            <a:r>
              <a:rPr lang="vi-VN" sz="2800" b="1" dirty="0">
                <a:solidFill>
                  <a:srgbClr val="0033CC"/>
                </a:solidFill>
                <a:latin typeface="+mj-lt"/>
              </a:rPr>
              <a:t>ơ sở đang hoạt động</a:t>
            </a:r>
            <a:r>
              <a:rPr lang="en-US" sz="2800" b="1" dirty="0">
                <a:solidFill>
                  <a:srgbClr val="0033CC"/>
                </a:solidFill>
                <a:latin typeface="+mj-lt"/>
              </a:rPr>
              <a:t>:</a:t>
            </a:r>
            <a:r>
              <a:rPr lang="vi-VN" sz="2800" b="1" dirty="0">
                <a:solidFill>
                  <a:srgbClr val="0033CC"/>
                </a:solidFill>
                <a:latin typeface="+mj-lt"/>
              </a:rPr>
              <a:t> </a:t>
            </a:r>
            <a:r>
              <a:rPr lang="vi-VN" sz="2800" dirty="0">
                <a:solidFill>
                  <a:srgbClr val="0033CC"/>
                </a:solidFill>
                <a:latin typeface="+mj-lt"/>
              </a:rPr>
              <a:t>Thời gian tính phí là tháng tiếp theo của tháng NĐ bắt đầu có hiệu lực</a:t>
            </a:r>
            <a:r>
              <a:rPr lang="en-US" sz="2800" i="1" dirty="0">
                <a:solidFill>
                  <a:srgbClr val="0033CC"/>
                </a:solidFill>
                <a:latin typeface="+mj-lt"/>
              </a:rPr>
              <a:t>.</a:t>
            </a:r>
            <a:endParaRPr lang="vi-VN" sz="2800" i="1" dirty="0">
              <a:solidFill>
                <a:srgbClr val="0033CC"/>
              </a:solidFill>
              <a:latin typeface="+mj-lt"/>
            </a:endParaRPr>
          </a:p>
          <a:p>
            <a:pPr indent="457200" algn="just"/>
            <a:r>
              <a:rPr lang="vi-VN" sz="2400" b="1" dirty="0">
                <a:solidFill>
                  <a:srgbClr val="0033CC"/>
                </a:solidFill>
              </a:rPr>
              <a:t>- Kê khai, nộp phí: </a:t>
            </a:r>
            <a:r>
              <a:rPr lang="vi-VN" sz="2400" dirty="0">
                <a:solidFill>
                  <a:srgbClr val="0033CC"/>
                </a:solidFill>
              </a:rPr>
              <a:t>lập tờ khai phí theo Mẫu số 01</a:t>
            </a:r>
            <a:r>
              <a:rPr lang="en-US" sz="2400" dirty="0">
                <a:solidFill>
                  <a:srgbClr val="0033CC"/>
                </a:solidFill>
              </a:rPr>
              <a:t> </a:t>
            </a:r>
            <a:r>
              <a:rPr lang="en-US" sz="2400" b="1" i="1" dirty="0">
                <a:solidFill>
                  <a:srgbClr val="0033CC"/>
                </a:solidFill>
                <a:latin typeface="Arial" panose="020B0604020202020204" pitchFamily="34" charset="0"/>
                <a:cs typeface="Arial" panose="020B0604020202020204" pitchFamily="34" charset="0"/>
              </a:rPr>
              <a:t>(</a:t>
            </a:r>
            <a:r>
              <a:rPr lang="en-US" sz="2400" b="1" i="1" dirty="0" err="1">
                <a:solidFill>
                  <a:srgbClr val="0033CC"/>
                </a:solidFill>
                <a:latin typeface="Arial" panose="020B0604020202020204" pitchFamily="34" charset="0"/>
                <a:cs typeface="Arial" panose="020B0604020202020204" pitchFamily="34" charset="0"/>
              </a:rPr>
              <a:t>cho</a:t>
            </a:r>
            <a:r>
              <a:rPr lang="en-US" sz="2400" b="1" i="1" dirty="0">
                <a:solidFill>
                  <a:srgbClr val="0033CC"/>
                </a:solidFill>
                <a:latin typeface="Arial" panose="020B0604020202020204" pitchFamily="34" charset="0"/>
                <a:cs typeface="Arial" panose="020B0604020202020204" pitchFamily="34" charset="0"/>
              </a:rPr>
              <a:t> </a:t>
            </a:r>
            <a:r>
              <a:rPr lang="en-US" sz="2400" b="1" i="1" dirty="0" err="1">
                <a:solidFill>
                  <a:srgbClr val="0033CC"/>
                </a:solidFill>
                <a:latin typeface="Arial" panose="020B0604020202020204" pitchFamily="34" charset="0"/>
                <a:cs typeface="Arial" panose="020B0604020202020204" pitchFamily="34" charset="0"/>
              </a:rPr>
              <a:t>năm</a:t>
            </a:r>
            <a:r>
              <a:rPr lang="en-US" sz="2400" b="1" i="1" dirty="0">
                <a:solidFill>
                  <a:srgbClr val="0033CC"/>
                </a:solidFill>
                <a:latin typeface="Arial" panose="020B0604020202020204" pitchFamily="34" charset="0"/>
                <a:cs typeface="Arial" panose="020B0604020202020204" pitchFamily="34" charset="0"/>
              </a:rPr>
              <a:t> </a:t>
            </a:r>
            <a:r>
              <a:rPr lang="en-US" sz="2400" b="1" i="1" dirty="0" err="1">
                <a:solidFill>
                  <a:srgbClr val="0033CC"/>
                </a:solidFill>
                <a:latin typeface="Arial" panose="020B0604020202020204" pitchFamily="34" charset="0"/>
                <a:cs typeface="Arial" panose="020B0604020202020204" pitchFamily="34" charset="0"/>
              </a:rPr>
              <a:t>đầu</a:t>
            </a:r>
            <a:r>
              <a:rPr lang="en-US" sz="2400" b="1" i="1" dirty="0">
                <a:solidFill>
                  <a:srgbClr val="0033CC"/>
                </a:solidFill>
                <a:latin typeface="Arial" panose="020B0604020202020204" pitchFamily="34" charset="0"/>
                <a:cs typeface="Arial" panose="020B0604020202020204" pitchFamily="34" charset="0"/>
              </a:rPr>
              <a:t> </a:t>
            </a:r>
            <a:r>
              <a:rPr lang="en-US" sz="2400" b="1" i="1" dirty="0" err="1">
                <a:solidFill>
                  <a:srgbClr val="0033CC"/>
                </a:solidFill>
                <a:latin typeface="Arial" panose="020B0604020202020204" pitchFamily="34" charset="0"/>
                <a:cs typeface="Arial" panose="020B0604020202020204" pitchFamily="34" charset="0"/>
              </a:rPr>
              <a:t>tiên</a:t>
            </a:r>
            <a:r>
              <a:rPr lang="en-US" sz="2400" b="1" i="1" dirty="0">
                <a:solidFill>
                  <a:srgbClr val="0033CC"/>
                </a:solidFill>
                <a:latin typeface="Arial" panose="020B0604020202020204" pitchFamily="34" charset="0"/>
                <a:cs typeface="Arial" panose="020B0604020202020204" pitchFamily="34" charset="0"/>
              </a:rPr>
              <a:t>)</a:t>
            </a:r>
            <a:r>
              <a:rPr lang="vi-VN" sz="2400" dirty="0">
                <a:solidFill>
                  <a:srgbClr val="0033CC"/>
                </a:solidFill>
              </a:rPr>
              <a:t>, nộp phí cho tổ chức thu phí chậm nhất là </a:t>
            </a:r>
            <a:r>
              <a:rPr lang="vi-VN" sz="2400" i="1" dirty="0">
                <a:solidFill>
                  <a:srgbClr val="0033CC"/>
                </a:solidFill>
              </a:rPr>
              <a:t>ngày 20 của tháng tiếp theo </a:t>
            </a:r>
            <a:r>
              <a:rPr lang="vi-VN" sz="2400" dirty="0">
                <a:solidFill>
                  <a:srgbClr val="0033CC"/>
                </a:solidFill>
              </a:rPr>
              <a:t>của tháng bắt đầu đi vào hoạt </a:t>
            </a:r>
            <a:r>
              <a:rPr lang="vi-VN" sz="2400" dirty="0">
                <a:solidFill>
                  <a:srgbClr val="0033CC"/>
                </a:solidFill>
                <a:latin typeface="Arial" panose="020B0604020202020204" pitchFamily="34" charset="0"/>
                <a:cs typeface="Arial" panose="020B0604020202020204" pitchFamily="34" charset="0"/>
              </a:rPr>
              <a:t>động</a:t>
            </a:r>
            <a:r>
              <a:rPr lang="en-US" sz="2400" dirty="0">
                <a:solidFill>
                  <a:srgbClr val="0033CC"/>
                </a:solidFill>
                <a:latin typeface="Arial" panose="020B0604020202020204" pitchFamily="34" charset="0"/>
                <a:cs typeface="Arial" panose="020B0604020202020204" pitchFamily="34" charset="0"/>
              </a:rPr>
              <a:t> (</a:t>
            </a:r>
            <a:r>
              <a:rPr lang="en-US" sz="2400" dirty="0" err="1">
                <a:solidFill>
                  <a:srgbClr val="0033CC"/>
                </a:solidFill>
                <a:latin typeface="Arial" panose="020B0604020202020204" pitchFamily="34" charset="0"/>
                <a:cs typeface="Arial" panose="020B0604020202020204" pitchFamily="34" charset="0"/>
              </a:rPr>
              <a:t>cơ</a:t>
            </a:r>
            <a:r>
              <a:rPr lang="en-US" sz="2400" dirty="0">
                <a:solidFill>
                  <a:srgbClr val="0033CC"/>
                </a:solidFill>
                <a:latin typeface="Arial" panose="020B0604020202020204" pitchFamily="34" charset="0"/>
                <a:cs typeface="Arial" panose="020B0604020202020204" pitchFamily="34" charset="0"/>
              </a:rPr>
              <a:t> </a:t>
            </a:r>
            <a:r>
              <a:rPr lang="en-US" sz="2400" dirty="0" err="1">
                <a:solidFill>
                  <a:srgbClr val="0033CC"/>
                </a:solidFill>
                <a:latin typeface="Arial" panose="020B0604020202020204" pitchFamily="34" charset="0"/>
                <a:cs typeface="Arial" panose="020B0604020202020204" pitchFamily="34" charset="0"/>
              </a:rPr>
              <a:t>sở</a:t>
            </a:r>
            <a:r>
              <a:rPr lang="en-US" sz="2400" dirty="0">
                <a:solidFill>
                  <a:srgbClr val="0033CC"/>
                </a:solidFill>
                <a:latin typeface="Arial" panose="020B0604020202020204" pitchFamily="34" charset="0"/>
                <a:cs typeface="Arial" panose="020B0604020202020204" pitchFamily="34" charset="0"/>
              </a:rPr>
              <a:t> </a:t>
            </a:r>
            <a:r>
              <a:rPr lang="en-US" sz="2400" dirty="0" err="1">
                <a:solidFill>
                  <a:srgbClr val="0033CC"/>
                </a:solidFill>
                <a:latin typeface="Arial" panose="020B0604020202020204" pitchFamily="34" charset="0"/>
                <a:cs typeface="Arial" panose="020B0604020202020204" pitchFamily="34" charset="0"/>
              </a:rPr>
              <a:t>mới</a:t>
            </a:r>
            <a:r>
              <a:rPr lang="en-US" sz="2400" dirty="0">
                <a:solidFill>
                  <a:srgbClr val="0033CC"/>
                </a:solidFill>
                <a:latin typeface="Arial" panose="020B0604020202020204" pitchFamily="34" charset="0"/>
                <a:cs typeface="Arial" panose="020B0604020202020204" pitchFamily="34" charset="0"/>
              </a:rPr>
              <a:t>)/</a:t>
            </a:r>
            <a:r>
              <a:rPr lang="en-US" sz="2400" dirty="0" err="1">
                <a:solidFill>
                  <a:srgbClr val="0033CC"/>
                </a:solidFill>
                <a:latin typeface="Arial" panose="020B0604020202020204" pitchFamily="34" charset="0"/>
                <a:cs typeface="Arial" panose="020B0604020202020204" pitchFamily="34" charset="0"/>
              </a:rPr>
              <a:t>tháng</a:t>
            </a:r>
            <a:r>
              <a:rPr lang="en-US" sz="2400" dirty="0">
                <a:solidFill>
                  <a:srgbClr val="0033CC"/>
                </a:solidFill>
                <a:latin typeface="Arial" panose="020B0604020202020204" pitchFamily="34" charset="0"/>
                <a:cs typeface="Arial" panose="020B0604020202020204" pitchFamily="34" charset="0"/>
              </a:rPr>
              <a:t> </a:t>
            </a:r>
            <a:r>
              <a:rPr lang="en-US" sz="2400" dirty="0" err="1">
                <a:solidFill>
                  <a:srgbClr val="0033CC"/>
                </a:solidFill>
                <a:latin typeface="Arial" panose="020B0604020202020204" pitchFamily="34" charset="0"/>
                <a:cs typeface="Arial" panose="020B0604020202020204" pitchFamily="34" charset="0"/>
              </a:rPr>
              <a:t>tiếp</a:t>
            </a:r>
            <a:r>
              <a:rPr lang="en-US" sz="2400" dirty="0">
                <a:solidFill>
                  <a:srgbClr val="0033CC"/>
                </a:solidFill>
                <a:latin typeface="Arial" panose="020B0604020202020204" pitchFamily="34" charset="0"/>
                <a:cs typeface="Arial" panose="020B0604020202020204" pitchFamily="34" charset="0"/>
              </a:rPr>
              <a:t> </a:t>
            </a:r>
            <a:r>
              <a:rPr lang="en-US" sz="2400" dirty="0" err="1">
                <a:solidFill>
                  <a:srgbClr val="0033CC"/>
                </a:solidFill>
                <a:latin typeface="Arial" panose="020B0604020202020204" pitchFamily="34" charset="0"/>
                <a:cs typeface="Arial" panose="020B0604020202020204" pitchFamily="34" charset="0"/>
              </a:rPr>
              <a:t>theo</a:t>
            </a:r>
            <a:r>
              <a:rPr lang="en-US" sz="2400" dirty="0">
                <a:solidFill>
                  <a:srgbClr val="0033CC"/>
                </a:solidFill>
                <a:latin typeface="Arial" panose="020B0604020202020204" pitchFamily="34" charset="0"/>
                <a:cs typeface="Arial" panose="020B0604020202020204" pitchFamily="34" charset="0"/>
              </a:rPr>
              <a:t> </a:t>
            </a:r>
            <a:r>
              <a:rPr lang="en-US" sz="2400" dirty="0" err="1">
                <a:solidFill>
                  <a:srgbClr val="0033CC"/>
                </a:solidFill>
                <a:latin typeface="Arial" panose="020B0604020202020204" pitchFamily="34" charset="0"/>
                <a:cs typeface="Arial" panose="020B0604020202020204" pitchFamily="34" charset="0"/>
              </a:rPr>
              <a:t>của</a:t>
            </a:r>
            <a:r>
              <a:rPr lang="en-US" sz="2400" dirty="0">
                <a:solidFill>
                  <a:srgbClr val="0033CC"/>
                </a:solidFill>
                <a:latin typeface="Arial" panose="020B0604020202020204" pitchFamily="34" charset="0"/>
                <a:cs typeface="Arial" panose="020B0604020202020204" pitchFamily="34" charset="0"/>
              </a:rPr>
              <a:t> </a:t>
            </a:r>
            <a:r>
              <a:rPr lang="en-US" sz="2400" dirty="0" err="1">
                <a:solidFill>
                  <a:srgbClr val="0033CC"/>
                </a:solidFill>
                <a:latin typeface="Arial" panose="020B0604020202020204" pitchFamily="34" charset="0"/>
                <a:cs typeface="Arial" panose="020B0604020202020204" pitchFamily="34" charset="0"/>
              </a:rPr>
              <a:t>tháng</a:t>
            </a:r>
            <a:r>
              <a:rPr lang="en-US" sz="2400" dirty="0">
                <a:solidFill>
                  <a:srgbClr val="0033CC"/>
                </a:solidFill>
                <a:latin typeface="Arial" panose="020B0604020202020204" pitchFamily="34" charset="0"/>
                <a:cs typeface="Arial" panose="020B0604020202020204" pitchFamily="34" charset="0"/>
              </a:rPr>
              <a:t> NĐ </a:t>
            </a:r>
            <a:r>
              <a:rPr lang="en-US" sz="2400" dirty="0" err="1">
                <a:solidFill>
                  <a:srgbClr val="0033CC"/>
                </a:solidFill>
                <a:latin typeface="Arial" panose="020B0604020202020204" pitchFamily="34" charset="0"/>
                <a:cs typeface="Arial" panose="020B0604020202020204" pitchFamily="34" charset="0"/>
              </a:rPr>
              <a:t>bắt</a:t>
            </a:r>
            <a:r>
              <a:rPr lang="en-US" sz="2400" dirty="0">
                <a:solidFill>
                  <a:srgbClr val="0033CC"/>
                </a:solidFill>
                <a:latin typeface="Arial" panose="020B0604020202020204" pitchFamily="34" charset="0"/>
                <a:cs typeface="Arial" panose="020B0604020202020204" pitchFamily="34" charset="0"/>
              </a:rPr>
              <a:t> </a:t>
            </a:r>
            <a:r>
              <a:rPr lang="en-US" sz="2400" dirty="0" err="1">
                <a:solidFill>
                  <a:srgbClr val="0033CC"/>
                </a:solidFill>
                <a:latin typeface="Arial" panose="020B0604020202020204" pitchFamily="34" charset="0"/>
                <a:cs typeface="Arial" panose="020B0604020202020204" pitchFamily="34" charset="0"/>
              </a:rPr>
              <a:t>đầu</a:t>
            </a:r>
            <a:r>
              <a:rPr lang="en-US" sz="2400" dirty="0">
                <a:solidFill>
                  <a:srgbClr val="0033CC"/>
                </a:solidFill>
                <a:latin typeface="Arial" panose="020B0604020202020204" pitchFamily="34" charset="0"/>
                <a:cs typeface="Arial" panose="020B0604020202020204" pitchFamily="34" charset="0"/>
              </a:rPr>
              <a:t> </a:t>
            </a:r>
            <a:r>
              <a:rPr lang="en-US" sz="2400" dirty="0" err="1">
                <a:solidFill>
                  <a:srgbClr val="0033CC"/>
                </a:solidFill>
                <a:latin typeface="Arial" panose="020B0604020202020204" pitchFamily="34" charset="0"/>
                <a:cs typeface="Arial" panose="020B0604020202020204" pitchFamily="34" charset="0"/>
              </a:rPr>
              <a:t>có</a:t>
            </a:r>
            <a:r>
              <a:rPr lang="en-US" sz="2400" dirty="0">
                <a:solidFill>
                  <a:srgbClr val="0033CC"/>
                </a:solidFill>
                <a:latin typeface="Arial" panose="020B0604020202020204" pitchFamily="34" charset="0"/>
                <a:cs typeface="Arial" panose="020B0604020202020204" pitchFamily="34" charset="0"/>
              </a:rPr>
              <a:t> </a:t>
            </a:r>
            <a:r>
              <a:rPr lang="en-US" sz="2400" dirty="0" err="1">
                <a:solidFill>
                  <a:srgbClr val="0033CC"/>
                </a:solidFill>
                <a:latin typeface="Arial" panose="020B0604020202020204" pitchFamily="34" charset="0"/>
                <a:cs typeface="Arial" panose="020B0604020202020204" pitchFamily="34" charset="0"/>
              </a:rPr>
              <a:t>hiệu</a:t>
            </a:r>
            <a:r>
              <a:rPr lang="en-US" sz="2400" dirty="0">
                <a:solidFill>
                  <a:srgbClr val="0033CC"/>
                </a:solidFill>
                <a:latin typeface="Arial" panose="020B0604020202020204" pitchFamily="34" charset="0"/>
                <a:cs typeface="Arial" panose="020B0604020202020204" pitchFamily="34" charset="0"/>
              </a:rPr>
              <a:t> </a:t>
            </a:r>
            <a:r>
              <a:rPr lang="en-US" sz="2400" dirty="0" err="1">
                <a:solidFill>
                  <a:srgbClr val="0033CC"/>
                </a:solidFill>
                <a:latin typeface="Arial" panose="020B0604020202020204" pitchFamily="34" charset="0"/>
                <a:cs typeface="Arial" panose="020B0604020202020204" pitchFamily="34" charset="0"/>
              </a:rPr>
              <a:t>lực</a:t>
            </a:r>
            <a:r>
              <a:rPr lang="en-US" sz="2400" dirty="0">
                <a:solidFill>
                  <a:srgbClr val="0033CC"/>
                </a:solidFill>
                <a:latin typeface="Arial" panose="020B0604020202020204" pitchFamily="34" charset="0"/>
                <a:cs typeface="Arial" panose="020B0604020202020204" pitchFamily="34" charset="0"/>
              </a:rPr>
              <a:t> (</a:t>
            </a:r>
            <a:r>
              <a:rPr lang="en-US" sz="2400" dirty="0" err="1">
                <a:solidFill>
                  <a:srgbClr val="0033CC"/>
                </a:solidFill>
                <a:latin typeface="Arial" panose="020B0604020202020204" pitchFamily="34" charset="0"/>
                <a:cs typeface="Arial" panose="020B0604020202020204" pitchFamily="34" charset="0"/>
              </a:rPr>
              <a:t>cơ</a:t>
            </a:r>
            <a:r>
              <a:rPr lang="en-US" sz="2400" dirty="0">
                <a:solidFill>
                  <a:srgbClr val="0033CC"/>
                </a:solidFill>
                <a:latin typeface="Arial" panose="020B0604020202020204" pitchFamily="34" charset="0"/>
                <a:cs typeface="Arial" panose="020B0604020202020204" pitchFamily="34" charset="0"/>
              </a:rPr>
              <a:t> </a:t>
            </a:r>
            <a:r>
              <a:rPr lang="en-US" sz="2400" dirty="0" err="1">
                <a:solidFill>
                  <a:srgbClr val="0033CC"/>
                </a:solidFill>
                <a:latin typeface="Arial" panose="020B0604020202020204" pitchFamily="34" charset="0"/>
                <a:cs typeface="Arial" panose="020B0604020202020204" pitchFamily="34" charset="0"/>
              </a:rPr>
              <a:t>sở</a:t>
            </a:r>
            <a:r>
              <a:rPr lang="en-US" sz="2400" dirty="0">
                <a:solidFill>
                  <a:srgbClr val="0033CC"/>
                </a:solidFill>
                <a:latin typeface="Arial" panose="020B0604020202020204" pitchFamily="34" charset="0"/>
                <a:cs typeface="Arial" panose="020B0604020202020204" pitchFamily="34" charset="0"/>
              </a:rPr>
              <a:t> </a:t>
            </a:r>
            <a:r>
              <a:rPr lang="en-US" sz="2400" dirty="0" err="1">
                <a:solidFill>
                  <a:srgbClr val="0033CC"/>
                </a:solidFill>
                <a:latin typeface="Arial" panose="020B0604020202020204" pitchFamily="34" charset="0"/>
                <a:cs typeface="Arial" panose="020B0604020202020204" pitchFamily="34" charset="0"/>
              </a:rPr>
              <a:t>đang</a:t>
            </a:r>
            <a:r>
              <a:rPr lang="en-US" sz="2400" dirty="0">
                <a:solidFill>
                  <a:srgbClr val="0033CC"/>
                </a:solidFill>
                <a:latin typeface="Arial" panose="020B0604020202020204" pitchFamily="34" charset="0"/>
                <a:cs typeface="Arial" panose="020B0604020202020204" pitchFamily="34" charset="0"/>
              </a:rPr>
              <a:t> </a:t>
            </a:r>
            <a:r>
              <a:rPr lang="en-US" sz="2400" dirty="0" err="1">
                <a:solidFill>
                  <a:srgbClr val="0033CC"/>
                </a:solidFill>
                <a:latin typeface="Arial" panose="020B0604020202020204" pitchFamily="34" charset="0"/>
                <a:cs typeface="Arial" panose="020B0604020202020204" pitchFamily="34" charset="0"/>
              </a:rPr>
              <a:t>hoạt</a:t>
            </a:r>
            <a:r>
              <a:rPr lang="en-US" sz="2400" dirty="0">
                <a:solidFill>
                  <a:srgbClr val="0033CC"/>
                </a:solidFill>
                <a:latin typeface="Arial" panose="020B0604020202020204" pitchFamily="34" charset="0"/>
                <a:cs typeface="Arial" panose="020B0604020202020204" pitchFamily="34" charset="0"/>
              </a:rPr>
              <a:t> </a:t>
            </a:r>
            <a:r>
              <a:rPr lang="en-US" sz="2400" dirty="0" err="1">
                <a:solidFill>
                  <a:srgbClr val="0033CC"/>
                </a:solidFill>
                <a:latin typeface="Arial" panose="020B0604020202020204" pitchFamily="34" charset="0"/>
                <a:cs typeface="Arial" panose="020B0604020202020204" pitchFamily="34" charset="0"/>
              </a:rPr>
              <a:t>động</a:t>
            </a:r>
            <a:r>
              <a:rPr lang="en-US" sz="2400" dirty="0">
                <a:solidFill>
                  <a:srgbClr val="0033CC"/>
                </a:solidFill>
                <a:latin typeface="Arial" panose="020B0604020202020204" pitchFamily="34" charset="0"/>
                <a:cs typeface="Arial" panose="020B0604020202020204" pitchFamily="34" charset="0"/>
              </a:rPr>
              <a:t>)</a:t>
            </a:r>
            <a:r>
              <a:rPr lang="vi-VN" sz="2400" dirty="0">
                <a:solidFill>
                  <a:srgbClr val="0033CC"/>
                </a:solidFill>
                <a:latin typeface="Arial" panose="020B0604020202020204" pitchFamily="34" charset="0"/>
                <a:cs typeface="Arial" panose="020B0604020202020204" pitchFamily="34" charset="0"/>
              </a:rPr>
              <a:t>. </a:t>
            </a:r>
            <a:r>
              <a:rPr lang="vi-VN" sz="2400" i="1" dirty="0">
                <a:solidFill>
                  <a:srgbClr val="0033CC"/>
                </a:solidFill>
              </a:rPr>
              <a:t>Từ năm tiếp theo nộp 01 lần cho cả năm, chậm nhất </a:t>
            </a:r>
            <a:r>
              <a:rPr lang="vi-VN" sz="2400" b="1" i="1" dirty="0">
                <a:solidFill>
                  <a:srgbClr val="0033CC"/>
                </a:solidFill>
              </a:rPr>
              <a:t>31/01</a:t>
            </a:r>
            <a:r>
              <a:rPr lang="vi-VN" sz="2400" i="1" dirty="0">
                <a:solidFill>
                  <a:srgbClr val="0033CC"/>
                </a:solidFill>
              </a:rPr>
              <a:t> hằng năm</a:t>
            </a:r>
            <a:r>
              <a:rPr lang="en-US" sz="2400" i="1" dirty="0">
                <a:solidFill>
                  <a:srgbClr val="0033CC"/>
                </a:solidFill>
              </a:rPr>
              <a:t>.</a:t>
            </a:r>
            <a:endParaRPr lang="vi-VN" sz="2400" i="1" dirty="0">
              <a:solidFill>
                <a:srgbClr val="0033CC"/>
              </a:solidFill>
            </a:endParaRPr>
          </a:p>
        </p:txBody>
      </p:sp>
      <p:sp>
        <p:nvSpPr>
          <p:cNvPr id="8" name="TextBox 7">
            <a:extLst>
              <a:ext uri="{FF2B5EF4-FFF2-40B4-BE49-F238E27FC236}">
                <a16:creationId xmlns:a16="http://schemas.microsoft.com/office/drawing/2014/main" id="{71983165-701A-1E87-9570-B7221047621C}"/>
              </a:ext>
            </a:extLst>
          </p:cNvPr>
          <p:cNvSpPr txBox="1"/>
          <p:nvPr/>
        </p:nvSpPr>
        <p:spPr>
          <a:xfrm>
            <a:off x="1021325" y="1728946"/>
            <a:ext cx="8919342" cy="461665"/>
          </a:xfrm>
          <a:prstGeom prst="rect">
            <a:avLst/>
          </a:prstGeom>
          <a:noFill/>
        </p:spPr>
        <p:txBody>
          <a:bodyPr wrap="square">
            <a:spAutoFit/>
          </a:bodyPr>
          <a:lstStyle/>
          <a:p>
            <a:pPr marL="0" indent="0" algn="just" fontAlgn="auto">
              <a:spcAft>
                <a:spcPts val="0"/>
              </a:spcAft>
              <a:buFont typeface="Wingdings" pitchFamily="2" charset="2"/>
              <a:buNone/>
              <a:defRPr/>
            </a:pPr>
            <a:r>
              <a:rPr lang="en-US" sz="2400" b="1" i="1" dirty="0">
                <a:solidFill>
                  <a:srgbClr val="FF0000"/>
                </a:solidFill>
                <a:latin typeface="Arial" panose="020B0604020202020204" pitchFamily="34" charset="0"/>
                <a:cs typeface="Arial" panose="020B0604020202020204" pitchFamily="34" charset="0"/>
              </a:rPr>
              <a:t>a) </a:t>
            </a:r>
            <a:r>
              <a:rPr lang="en-US" sz="2400" b="1" i="1" dirty="0" err="1">
                <a:solidFill>
                  <a:srgbClr val="FF0000"/>
                </a:solidFill>
                <a:latin typeface="Arial" panose="020B0604020202020204" pitchFamily="34" charset="0"/>
                <a:cs typeface="Arial" panose="020B0604020202020204" pitchFamily="34" charset="0"/>
              </a:rPr>
              <a:t>Cơ</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sở</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không</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thuộc</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đối</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tượng</a:t>
            </a:r>
            <a:r>
              <a:rPr lang="en-US" sz="2400" b="1" i="1" dirty="0">
                <a:solidFill>
                  <a:srgbClr val="FF0000"/>
                </a:solidFill>
                <a:latin typeface="Arial" panose="020B0604020202020204" pitchFamily="34" charset="0"/>
                <a:cs typeface="Arial" panose="020B0604020202020204" pitchFamily="34" charset="0"/>
              </a:rPr>
              <a:t> QTKT  </a:t>
            </a:r>
            <a:endParaRPr lang="en-US" sz="2400" i="1" dirty="0">
              <a:solidFill>
                <a:srgbClr val="FF0000"/>
              </a:solidFill>
            </a:endParaRPr>
          </a:p>
        </p:txBody>
      </p:sp>
      <p:sp>
        <p:nvSpPr>
          <p:cNvPr id="2" name="TextBox 1">
            <a:extLst>
              <a:ext uri="{FF2B5EF4-FFF2-40B4-BE49-F238E27FC236}">
                <a16:creationId xmlns:a16="http://schemas.microsoft.com/office/drawing/2014/main" id="{CDB5ED48-31EE-39D1-84CA-348C73C77D4E}"/>
              </a:ext>
            </a:extLst>
          </p:cNvPr>
          <p:cNvSpPr txBox="1"/>
          <p:nvPr/>
        </p:nvSpPr>
        <p:spPr>
          <a:xfrm>
            <a:off x="1025031" y="282396"/>
            <a:ext cx="10439781" cy="1015663"/>
          </a:xfrm>
          <a:prstGeom prst="rect">
            <a:avLst/>
          </a:prstGeom>
          <a:noFill/>
        </p:spPr>
        <p:txBody>
          <a:bodyPr wrap="square" rtlCol="0">
            <a:spAutoFit/>
          </a:bodyPr>
          <a:lstStyle/>
          <a:p>
            <a:pPr algn="ctr"/>
            <a:r>
              <a:rPr lang="en-US" sz="3000" b="1" dirty="0">
                <a:solidFill>
                  <a:srgbClr val="FF0000"/>
                </a:solidFill>
                <a:latin typeface="Times New Roman" panose="02020603050405020304" pitchFamily="18" charset="0"/>
                <a:ea typeface="+mj-ea"/>
                <a:cs typeface="Times New Roman" panose="02020603050405020304" pitchFamily="18" charset="0"/>
              </a:rPr>
              <a:t>3. QUY ĐỊNH VỀ MỨC THU, THỜI GIAN KÊ KHAI </a:t>
            </a:r>
            <a:br>
              <a:rPr lang="en-US" sz="3000" b="1" dirty="0">
                <a:solidFill>
                  <a:srgbClr val="FF0000"/>
                </a:solidFill>
                <a:latin typeface="Times New Roman" panose="02020603050405020304" pitchFamily="18" charset="0"/>
                <a:ea typeface="+mj-ea"/>
                <a:cs typeface="Times New Roman" panose="02020603050405020304" pitchFamily="18" charset="0"/>
              </a:rPr>
            </a:br>
            <a:r>
              <a:rPr lang="en-US" sz="3000" b="1" dirty="0">
                <a:solidFill>
                  <a:srgbClr val="FF0000"/>
                </a:solidFill>
                <a:latin typeface="Times New Roman" panose="02020603050405020304" pitchFamily="18" charset="0"/>
                <a:ea typeface="+mj-ea"/>
                <a:cs typeface="Times New Roman" panose="02020603050405020304" pitchFamily="18" charset="0"/>
              </a:rPr>
              <a:t>VÀ CÁCH TÍNH PHÍ</a:t>
            </a:r>
            <a:endParaRPr lang="vi-VN" sz="3000" b="1" dirty="0">
              <a:solidFill>
                <a:srgbClr val="FF0000"/>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165443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2351DC6-9E90-028D-9DE8-1A6741A57ED2}"/>
              </a:ext>
            </a:extLst>
          </p:cNvPr>
          <p:cNvSpPr txBox="1"/>
          <p:nvPr/>
        </p:nvSpPr>
        <p:spPr>
          <a:xfrm>
            <a:off x="650327" y="2051084"/>
            <a:ext cx="11063451" cy="1498872"/>
          </a:xfrm>
          <a:prstGeom prst="rect">
            <a:avLst/>
          </a:prstGeom>
          <a:noFill/>
        </p:spPr>
        <p:txBody>
          <a:bodyPr wrap="square">
            <a:spAutoFit/>
          </a:bodyPr>
          <a:lstStyle/>
          <a:p>
            <a:pPr marL="0" indent="398463" algn="just" fontAlgn="auto">
              <a:lnSpc>
                <a:spcPct val="90000"/>
              </a:lnSpc>
              <a:spcAft>
                <a:spcPts val="0"/>
              </a:spcAft>
              <a:buFont typeface="Arial" panose="020B0604020202020204" pitchFamily="34" charset="0"/>
              <a:buNone/>
              <a:defRPr/>
            </a:pPr>
            <a:r>
              <a:rPr lang="en-US" altLang="en-US" sz="2400" b="1" dirty="0" err="1">
                <a:solidFill>
                  <a:srgbClr val="0033CC"/>
                </a:solidFill>
                <a:latin typeface="Arial" panose="020B0604020202020204" pitchFamily="34" charset="0"/>
                <a:cs typeface="Arial" panose="020B0604020202020204" pitchFamily="34" charset="0"/>
              </a:rPr>
              <a:t>Thời</a:t>
            </a:r>
            <a:r>
              <a:rPr lang="en-US" altLang="en-US" sz="2400" b="1" dirty="0">
                <a:solidFill>
                  <a:srgbClr val="0033CC"/>
                </a:solidFill>
                <a:latin typeface="Arial" panose="020B0604020202020204" pitchFamily="34" charset="0"/>
                <a:cs typeface="Arial" panose="020B0604020202020204" pitchFamily="34" charset="0"/>
              </a:rPr>
              <a:t> </a:t>
            </a:r>
            <a:r>
              <a:rPr lang="en-US" altLang="en-US" sz="2400" b="1" dirty="0" err="1">
                <a:solidFill>
                  <a:srgbClr val="0033CC"/>
                </a:solidFill>
                <a:latin typeface="Arial" panose="020B0604020202020204" pitchFamily="34" charset="0"/>
                <a:cs typeface="Arial" panose="020B0604020202020204" pitchFamily="34" charset="0"/>
              </a:rPr>
              <a:t>gian</a:t>
            </a:r>
            <a:r>
              <a:rPr lang="en-US" altLang="en-US" sz="2400" b="1" dirty="0">
                <a:solidFill>
                  <a:srgbClr val="0033CC"/>
                </a:solidFill>
                <a:latin typeface="Arial" panose="020B0604020202020204" pitchFamily="34" charset="0"/>
                <a:cs typeface="Arial" panose="020B0604020202020204" pitchFamily="34" charset="0"/>
              </a:rPr>
              <a:t> </a:t>
            </a:r>
            <a:r>
              <a:rPr lang="en-US" altLang="en-US" sz="2400" b="1" dirty="0" err="1">
                <a:solidFill>
                  <a:srgbClr val="0033CC"/>
                </a:solidFill>
                <a:latin typeface="Arial" panose="020B0604020202020204" pitchFamily="34" charset="0"/>
                <a:cs typeface="Arial" panose="020B0604020202020204" pitchFamily="34" charset="0"/>
              </a:rPr>
              <a:t>kê</a:t>
            </a:r>
            <a:r>
              <a:rPr lang="en-US" altLang="en-US" sz="2400" b="1" dirty="0">
                <a:solidFill>
                  <a:srgbClr val="0033CC"/>
                </a:solidFill>
                <a:latin typeface="Arial" panose="020B0604020202020204" pitchFamily="34" charset="0"/>
                <a:cs typeface="Arial" panose="020B0604020202020204" pitchFamily="34" charset="0"/>
              </a:rPr>
              <a:t> </a:t>
            </a:r>
            <a:r>
              <a:rPr lang="en-US" altLang="en-US" sz="2400" b="1" dirty="0" err="1">
                <a:solidFill>
                  <a:srgbClr val="0033CC"/>
                </a:solidFill>
                <a:latin typeface="Arial" panose="020B0604020202020204" pitchFamily="34" charset="0"/>
                <a:cs typeface="Arial" panose="020B0604020202020204" pitchFamily="34" charset="0"/>
              </a:rPr>
              <a:t>khai</a:t>
            </a:r>
            <a:r>
              <a:rPr lang="en-US" altLang="en-US" sz="2400" b="1" dirty="0">
                <a:solidFill>
                  <a:srgbClr val="0033CC"/>
                </a:solidFill>
                <a:latin typeface="Arial" panose="020B0604020202020204" pitchFamily="34" charset="0"/>
                <a:cs typeface="Arial" panose="020B0604020202020204" pitchFamily="34" charset="0"/>
              </a:rPr>
              <a:t>, </a:t>
            </a:r>
            <a:r>
              <a:rPr lang="en-US" altLang="en-US" sz="2400" b="1" dirty="0" err="1">
                <a:solidFill>
                  <a:srgbClr val="0033CC"/>
                </a:solidFill>
                <a:latin typeface="Arial" panose="020B0604020202020204" pitchFamily="34" charset="0"/>
                <a:cs typeface="Arial" panose="020B0604020202020204" pitchFamily="34" charset="0"/>
              </a:rPr>
              <a:t>nộp</a:t>
            </a:r>
            <a:r>
              <a:rPr lang="en-US" altLang="en-US" sz="2400" b="1" dirty="0">
                <a:solidFill>
                  <a:srgbClr val="0033CC"/>
                </a:solidFill>
                <a:latin typeface="Arial" panose="020B0604020202020204" pitchFamily="34" charset="0"/>
                <a:cs typeface="Arial" panose="020B0604020202020204" pitchFamily="34" charset="0"/>
              </a:rPr>
              <a:t> </a:t>
            </a:r>
            <a:r>
              <a:rPr lang="en-US" altLang="en-US" sz="2400" b="1" dirty="0" err="1">
                <a:solidFill>
                  <a:srgbClr val="0033CC"/>
                </a:solidFill>
                <a:latin typeface="Arial" panose="020B0604020202020204" pitchFamily="34" charset="0"/>
                <a:cs typeface="Arial" panose="020B0604020202020204" pitchFamily="34" charset="0"/>
              </a:rPr>
              <a:t>phí</a:t>
            </a:r>
            <a:r>
              <a:rPr lang="en-US" altLang="en-US" sz="2400" b="1" dirty="0">
                <a:solidFill>
                  <a:srgbClr val="0033CC"/>
                </a:solidFill>
                <a:latin typeface="Arial" panose="020B0604020202020204" pitchFamily="34" charset="0"/>
                <a:cs typeface="Arial" panose="020B0604020202020204" pitchFamily="34" charset="0"/>
              </a:rPr>
              <a:t>:</a:t>
            </a:r>
            <a:r>
              <a:rPr lang="en-US" altLang="en-US" sz="2400" dirty="0">
                <a:solidFill>
                  <a:srgbClr val="0033CC"/>
                </a:solidFill>
                <a:latin typeface="Arial" panose="020B0604020202020204" pitchFamily="34" charset="0"/>
                <a:cs typeface="Arial" panose="020B0604020202020204" pitchFamily="34" charset="0"/>
              </a:rPr>
              <a:t> </a:t>
            </a:r>
            <a:r>
              <a:rPr lang="vi-VN" altLang="en-US" sz="2400" dirty="0">
                <a:solidFill>
                  <a:srgbClr val="0033CC"/>
                </a:solidFill>
                <a:latin typeface="Arial" panose="020B0604020202020204" pitchFamily="34" charset="0"/>
                <a:cs typeface="Arial" panose="020B0604020202020204" pitchFamily="34" charset="0"/>
              </a:rPr>
              <a:t>Kê khai định kỳ </a:t>
            </a:r>
            <a:r>
              <a:rPr lang="vi-VN" altLang="en-US" sz="2400" b="1" dirty="0">
                <a:solidFill>
                  <a:srgbClr val="0033CC"/>
                </a:solidFill>
                <a:latin typeface="Arial" panose="020B0604020202020204" pitchFamily="34" charset="0"/>
                <a:cs typeface="Arial" panose="020B0604020202020204" pitchFamily="34" charset="0"/>
              </a:rPr>
              <a:t>hàng quý </a:t>
            </a:r>
            <a:r>
              <a:rPr lang="en-US" altLang="en-US" sz="2400" dirty="0" err="1">
                <a:solidFill>
                  <a:srgbClr val="0033CC"/>
                </a:solidFill>
                <a:latin typeface="Arial" panose="020B0604020202020204" pitchFamily="34" charset="0"/>
                <a:cs typeface="Arial" panose="020B0604020202020204" pitchFamily="34" charset="0"/>
              </a:rPr>
              <a:t>theo</a:t>
            </a:r>
            <a:r>
              <a:rPr lang="en-US" altLang="en-US" sz="2400" dirty="0">
                <a:solidFill>
                  <a:srgbClr val="0033CC"/>
                </a:solidFill>
                <a:latin typeface="Arial" panose="020B0604020202020204" pitchFamily="34" charset="0"/>
                <a:cs typeface="Arial" panose="020B0604020202020204" pitchFamily="34" charset="0"/>
              </a:rPr>
              <a:t> </a:t>
            </a:r>
            <a:r>
              <a:rPr lang="en-US" altLang="en-US" sz="2400" dirty="0" err="1">
                <a:solidFill>
                  <a:srgbClr val="0033CC"/>
                </a:solidFill>
                <a:latin typeface="Arial" panose="020B0604020202020204" pitchFamily="34" charset="0"/>
                <a:cs typeface="Arial" panose="020B0604020202020204" pitchFamily="34" charset="0"/>
              </a:rPr>
              <a:t>Mẫu</a:t>
            </a:r>
            <a:r>
              <a:rPr lang="en-US" altLang="en-US" sz="2400" dirty="0">
                <a:solidFill>
                  <a:srgbClr val="0033CC"/>
                </a:solidFill>
                <a:latin typeface="Arial" panose="020B0604020202020204" pitchFamily="34" charset="0"/>
                <a:cs typeface="Arial" panose="020B0604020202020204" pitchFamily="34" charset="0"/>
              </a:rPr>
              <a:t> </a:t>
            </a:r>
            <a:r>
              <a:rPr lang="en-US" altLang="en-US" sz="2400" dirty="0" err="1">
                <a:solidFill>
                  <a:srgbClr val="0033CC"/>
                </a:solidFill>
                <a:latin typeface="Arial" panose="020B0604020202020204" pitchFamily="34" charset="0"/>
                <a:cs typeface="Arial" panose="020B0604020202020204" pitchFamily="34" charset="0"/>
              </a:rPr>
              <a:t>số</a:t>
            </a:r>
            <a:r>
              <a:rPr lang="en-US" altLang="en-US" sz="2400" dirty="0">
                <a:solidFill>
                  <a:srgbClr val="0033CC"/>
                </a:solidFill>
                <a:latin typeface="Arial" panose="020B0604020202020204" pitchFamily="34" charset="0"/>
                <a:cs typeface="Arial" panose="020B0604020202020204" pitchFamily="34" charset="0"/>
              </a:rPr>
              <a:t> 01, </a:t>
            </a:r>
            <a:r>
              <a:rPr lang="vi-VN" altLang="en-US" sz="2400" dirty="0">
                <a:solidFill>
                  <a:srgbClr val="0033CC"/>
                </a:solidFill>
                <a:latin typeface="Arial" panose="020B0604020202020204" pitchFamily="34" charset="0"/>
                <a:cs typeface="Arial" panose="020B0604020202020204" pitchFamily="34" charset="0"/>
              </a:rPr>
              <a:t>thời gian nộp tờ khai chậm nhất là </a:t>
            </a:r>
            <a:r>
              <a:rPr lang="vi-VN" altLang="en-US" sz="2400" b="1" i="1" dirty="0">
                <a:solidFill>
                  <a:srgbClr val="0033CC"/>
                </a:solidFill>
                <a:latin typeface="Arial" panose="020B0604020202020204" pitchFamily="34" charset="0"/>
                <a:cs typeface="Arial" panose="020B0604020202020204" pitchFamily="34" charset="0"/>
              </a:rPr>
              <a:t>ngày 20 của tháng đầu tiên của quý tiếp theo </a:t>
            </a:r>
            <a:r>
              <a:rPr lang="vi-VN" altLang="en-US" sz="2400" dirty="0">
                <a:solidFill>
                  <a:srgbClr val="0033CC"/>
                </a:solidFill>
                <a:latin typeface="Arial" panose="020B0604020202020204" pitchFamily="34" charset="0"/>
                <a:cs typeface="Arial" panose="020B0604020202020204" pitchFamily="34" charset="0"/>
              </a:rPr>
              <a:t>(điểm a Khoản 1 Điều 7).</a:t>
            </a:r>
            <a:endParaRPr lang="en-US" altLang="en-US" sz="2400" dirty="0">
              <a:solidFill>
                <a:srgbClr val="0033CC"/>
              </a:solidFill>
              <a:latin typeface="Arial" panose="020B0604020202020204" pitchFamily="34" charset="0"/>
              <a:cs typeface="Arial" panose="020B0604020202020204" pitchFamily="34" charset="0"/>
            </a:endParaRPr>
          </a:p>
          <a:p>
            <a:pPr marL="0" indent="398463" algn="just" fontAlgn="auto">
              <a:lnSpc>
                <a:spcPct val="90000"/>
              </a:lnSpc>
              <a:spcBef>
                <a:spcPts val="600"/>
              </a:spcBef>
              <a:spcAft>
                <a:spcPts val="0"/>
              </a:spcAft>
              <a:buFont typeface="Arial" panose="020B0604020202020204" pitchFamily="34" charset="0"/>
              <a:buNone/>
              <a:defRPr/>
            </a:pPr>
            <a:r>
              <a:rPr lang="en-US" altLang="en-US" sz="2400" b="1" dirty="0" err="1">
                <a:solidFill>
                  <a:srgbClr val="0033CC"/>
                </a:solidFill>
                <a:latin typeface="Arial" panose="020B0604020202020204" pitchFamily="34" charset="0"/>
                <a:cs typeface="Arial" panose="020B0604020202020204" pitchFamily="34" charset="0"/>
              </a:rPr>
              <a:t>Cách</a:t>
            </a:r>
            <a:r>
              <a:rPr lang="en-US" altLang="en-US" sz="2400" b="1" dirty="0">
                <a:solidFill>
                  <a:srgbClr val="0033CC"/>
                </a:solidFill>
                <a:latin typeface="Arial" panose="020B0604020202020204" pitchFamily="34" charset="0"/>
                <a:cs typeface="Arial" panose="020B0604020202020204" pitchFamily="34" charset="0"/>
              </a:rPr>
              <a:t> </a:t>
            </a:r>
            <a:r>
              <a:rPr lang="en-US" altLang="en-US" sz="2400" b="1" dirty="0" err="1">
                <a:solidFill>
                  <a:srgbClr val="0033CC"/>
                </a:solidFill>
                <a:latin typeface="Arial" panose="020B0604020202020204" pitchFamily="34" charset="0"/>
                <a:cs typeface="Arial" panose="020B0604020202020204" pitchFamily="34" charset="0"/>
              </a:rPr>
              <a:t>tính</a:t>
            </a:r>
            <a:r>
              <a:rPr lang="en-US" altLang="en-US" sz="2400" b="1" dirty="0">
                <a:solidFill>
                  <a:srgbClr val="0033CC"/>
                </a:solidFill>
                <a:latin typeface="Arial" panose="020B0604020202020204" pitchFamily="34" charset="0"/>
                <a:cs typeface="Arial" panose="020B0604020202020204" pitchFamily="34" charset="0"/>
              </a:rPr>
              <a:t> </a:t>
            </a:r>
            <a:r>
              <a:rPr lang="en-US" altLang="en-US" sz="2400" b="1" dirty="0" err="1">
                <a:solidFill>
                  <a:srgbClr val="0033CC"/>
                </a:solidFill>
                <a:latin typeface="Arial" panose="020B0604020202020204" pitchFamily="34" charset="0"/>
                <a:cs typeface="Arial" panose="020B0604020202020204" pitchFamily="34" charset="0"/>
              </a:rPr>
              <a:t>phí</a:t>
            </a:r>
            <a:r>
              <a:rPr lang="en-US" altLang="en-US" sz="2400" b="1" dirty="0">
                <a:solidFill>
                  <a:srgbClr val="0033CC"/>
                </a:solidFill>
                <a:latin typeface="Arial" panose="020B0604020202020204" pitchFamily="34" charset="0"/>
                <a:cs typeface="Arial" panose="020B0604020202020204" pitchFamily="34" charset="0"/>
              </a:rPr>
              <a:t>:</a:t>
            </a:r>
          </a:p>
        </p:txBody>
      </p:sp>
      <p:grpSp>
        <p:nvGrpSpPr>
          <p:cNvPr id="3" name="Group 2"/>
          <p:cNvGrpSpPr/>
          <p:nvPr/>
        </p:nvGrpSpPr>
        <p:grpSpPr>
          <a:xfrm>
            <a:off x="1072056" y="3180007"/>
            <a:ext cx="10392756" cy="3377205"/>
            <a:chOff x="1072056" y="3008848"/>
            <a:chExt cx="10574720" cy="3704469"/>
          </a:xfrm>
        </p:grpSpPr>
        <p:sp>
          <p:nvSpPr>
            <p:cNvPr id="12" name="TextBox 11">
              <a:extLst>
                <a:ext uri="{FF2B5EF4-FFF2-40B4-BE49-F238E27FC236}">
                  <a16:creationId xmlns:a16="http://schemas.microsoft.com/office/drawing/2014/main" id="{4ED2F752-23F5-6C2B-F140-B8BCB80E0315}"/>
                </a:ext>
              </a:extLst>
            </p:cNvPr>
            <p:cNvSpPr txBox="1"/>
            <p:nvPr/>
          </p:nvSpPr>
          <p:spPr>
            <a:xfrm>
              <a:off x="1072056" y="4343185"/>
              <a:ext cx="3184634" cy="769731"/>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0" lvl="1" algn="ctr">
                <a:lnSpc>
                  <a:spcPct val="90000"/>
                </a:lnSpc>
                <a:buFontTx/>
                <a:buNone/>
              </a:pPr>
              <a:r>
                <a:rPr lang="en-US" altLang="en-US" sz="4400" b="1" dirty="0">
                  <a:ln/>
                  <a:solidFill>
                    <a:srgbClr val="FF0000"/>
                  </a:solidFill>
                </a:rPr>
                <a:t>F =  f + C</a:t>
              </a:r>
            </a:p>
          </p:txBody>
        </p:sp>
        <p:cxnSp>
          <p:nvCxnSpPr>
            <p:cNvPr id="15" name="Straight Arrow Connector 14">
              <a:extLst>
                <a:ext uri="{FF2B5EF4-FFF2-40B4-BE49-F238E27FC236}">
                  <a16:creationId xmlns:a16="http://schemas.microsoft.com/office/drawing/2014/main" id="{41C9667C-CAAF-F50D-768B-953FCF7DAD4D}"/>
                </a:ext>
              </a:extLst>
            </p:cNvPr>
            <p:cNvCxnSpPr>
              <a:cxnSpLocks/>
              <a:stCxn id="12" idx="3"/>
              <a:endCxn id="2" idx="1"/>
            </p:cNvCxnSpPr>
            <p:nvPr/>
          </p:nvCxnSpPr>
          <p:spPr>
            <a:xfrm flipV="1">
              <a:off x="4256690" y="3470513"/>
              <a:ext cx="1194242" cy="1257539"/>
            </a:xfrm>
            <a:prstGeom prst="straightConnector1">
              <a:avLst/>
            </a:prstGeom>
            <a:ln w="57150">
              <a:solidFill>
                <a:schemeClr val="accent3">
                  <a:lumMod val="50000"/>
                </a:schemeClr>
              </a:solidFill>
              <a:tailEnd type="triangle"/>
            </a:ln>
          </p:spPr>
          <p:style>
            <a:lnRef idx="3">
              <a:schemeClr val="accent6"/>
            </a:lnRef>
            <a:fillRef idx="0">
              <a:schemeClr val="accent6"/>
            </a:fillRef>
            <a:effectRef idx="2">
              <a:schemeClr val="accent6"/>
            </a:effectRef>
            <a:fontRef idx="minor">
              <a:schemeClr val="tx1"/>
            </a:fontRef>
          </p:style>
        </p:cxnSp>
        <p:cxnSp>
          <p:nvCxnSpPr>
            <p:cNvPr id="18" name="Straight Arrow Connector 17">
              <a:extLst>
                <a:ext uri="{FF2B5EF4-FFF2-40B4-BE49-F238E27FC236}">
                  <a16:creationId xmlns:a16="http://schemas.microsoft.com/office/drawing/2014/main" id="{03AB5137-4212-263A-F27F-ED33C342429A}"/>
                </a:ext>
              </a:extLst>
            </p:cNvPr>
            <p:cNvCxnSpPr>
              <a:cxnSpLocks/>
              <a:stCxn id="12" idx="3"/>
              <a:endCxn id="10" idx="1"/>
            </p:cNvCxnSpPr>
            <p:nvPr/>
          </p:nvCxnSpPr>
          <p:spPr>
            <a:xfrm>
              <a:off x="4256690" y="4728052"/>
              <a:ext cx="1194242" cy="20677"/>
            </a:xfrm>
            <a:prstGeom prst="straightConnector1">
              <a:avLst/>
            </a:prstGeom>
            <a:ln w="57150">
              <a:solidFill>
                <a:schemeClr val="accent3">
                  <a:lumMod val="50000"/>
                </a:schemeClr>
              </a:solidFill>
              <a:tailEnd type="triangle"/>
            </a:ln>
          </p:spPr>
          <p:style>
            <a:lnRef idx="3">
              <a:schemeClr val="accent6"/>
            </a:lnRef>
            <a:fillRef idx="0">
              <a:schemeClr val="accent6"/>
            </a:fillRef>
            <a:effectRef idx="2">
              <a:schemeClr val="accent6"/>
            </a:effectRef>
            <a:fontRef idx="minor">
              <a:schemeClr val="tx1"/>
            </a:fontRef>
          </p:style>
        </p:cxnSp>
        <p:cxnSp>
          <p:nvCxnSpPr>
            <p:cNvPr id="20" name="Straight Arrow Connector 19">
              <a:extLst>
                <a:ext uri="{FF2B5EF4-FFF2-40B4-BE49-F238E27FC236}">
                  <a16:creationId xmlns:a16="http://schemas.microsoft.com/office/drawing/2014/main" id="{F4EBEEC1-96FC-4385-B9B0-46EB3FA9E339}"/>
                </a:ext>
              </a:extLst>
            </p:cNvPr>
            <p:cNvCxnSpPr>
              <a:cxnSpLocks/>
              <a:stCxn id="12" idx="3"/>
              <a:endCxn id="13" idx="1"/>
            </p:cNvCxnSpPr>
            <p:nvPr/>
          </p:nvCxnSpPr>
          <p:spPr>
            <a:xfrm>
              <a:off x="4256690" y="4728052"/>
              <a:ext cx="1194242" cy="1338854"/>
            </a:xfrm>
            <a:prstGeom prst="straightConnector1">
              <a:avLst/>
            </a:prstGeom>
            <a:ln w="57150">
              <a:solidFill>
                <a:schemeClr val="accent3">
                  <a:lumMod val="50000"/>
                </a:schemeClr>
              </a:solidFill>
              <a:tailEnd type="triangle"/>
            </a:ln>
          </p:spPr>
          <p:style>
            <a:lnRef idx="3">
              <a:schemeClr val="accent6"/>
            </a:lnRef>
            <a:fillRef idx="0">
              <a:schemeClr val="accent6"/>
            </a:fillRef>
            <a:effectRef idx="2">
              <a:schemeClr val="accent6"/>
            </a:effectRef>
            <a:fontRef idx="minor">
              <a:schemeClr val="tx1"/>
            </a:fontRef>
          </p:style>
        </p:cxnSp>
        <p:sp>
          <p:nvSpPr>
            <p:cNvPr id="2" name="Rectangle: Rounded Corners 1">
              <a:extLst>
                <a:ext uri="{FF2B5EF4-FFF2-40B4-BE49-F238E27FC236}">
                  <a16:creationId xmlns:a16="http://schemas.microsoft.com/office/drawing/2014/main" id="{95757B8C-D885-F7C8-2F27-094F146EBAB5}"/>
                </a:ext>
              </a:extLst>
            </p:cNvPr>
            <p:cNvSpPr/>
            <p:nvPr/>
          </p:nvSpPr>
          <p:spPr>
            <a:xfrm>
              <a:off x="5450932" y="3008848"/>
              <a:ext cx="6123586" cy="923329"/>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F: </a:t>
              </a:r>
              <a:r>
                <a:rPr lang="en-US" altLang="en-US" sz="2400" dirty="0" err="1">
                  <a:solidFill>
                    <a:srgbClr val="0033CC"/>
                  </a:solidFill>
                  <a:latin typeface="Arial" panose="020B0604020202020204" pitchFamily="34" charset="0"/>
                  <a:cs typeface="Arial" panose="020B0604020202020204" pitchFamily="34" charset="0"/>
                </a:rPr>
                <a:t>số</a:t>
              </a:r>
              <a:r>
                <a:rPr lang="en-US" altLang="en-US" sz="2400" dirty="0">
                  <a:solidFill>
                    <a:srgbClr val="0033CC"/>
                  </a:solidFill>
                  <a:latin typeface="Arial" panose="020B0604020202020204" pitchFamily="34" charset="0"/>
                  <a:cs typeface="Arial" panose="020B0604020202020204" pitchFamily="34" charset="0"/>
                </a:rPr>
                <a:t> </a:t>
              </a:r>
              <a:r>
                <a:rPr lang="en-US" altLang="en-US" sz="2400" dirty="0" err="1">
                  <a:solidFill>
                    <a:srgbClr val="0033CC"/>
                  </a:solidFill>
                  <a:latin typeface="Arial" panose="020B0604020202020204" pitchFamily="34" charset="0"/>
                  <a:cs typeface="Arial" panose="020B0604020202020204" pitchFamily="34" charset="0"/>
                </a:rPr>
                <a:t>phí</a:t>
              </a:r>
              <a:r>
                <a:rPr lang="en-US" altLang="en-US" sz="2400" dirty="0">
                  <a:solidFill>
                    <a:srgbClr val="0033CC"/>
                  </a:solidFill>
                  <a:latin typeface="Arial" panose="020B0604020202020204" pitchFamily="34" charset="0"/>
                  <a:cs typeface="Arial" panose="020B0604020202020204" pitchFamily="34" charset="0"/>
                </a:rPr>
                <a:t> </a:t>
              </a:r>
              <a:r>
                <a:rPr lang="en-US" altLang="en-US" sz="2400" dirty="0" err="1">
                  <a:solidFill>
                    <a:srgbClr val="0033CC"/>
                  </a:solidFill>
                  <a:latin typeface="Arial" panose="020B0604020202020204" pitchFamily="34" charset="0"/>
                  <a:cs typeface="Arial" panose="020B0604020202020204" pitchFamily="34" charset="0"/>
                </a:rPr>
                <a:t>phải</a:t>
              </a:r>
              <a:r>
                <a:rPr lang="en-US" altLang="en-US" sz="2400" dirty="0">
                  <a:solidFill>
                    <a:srgbClr val="0033CC"/>
                  </a:solidFill>
                  <a:latin typeface="Arial" panose="020B0604020202020204" pitchFamily="34" charset="0"/>
                  <a:cs typeface="Arial" panose="020B0604020202020204" pitchFamily="34" charset="0"/>
                </a:rPr>
                <a:t> </a:t>
              </a:r>
              <a:r>
                <a:rPr lang="en-US" altLang="en-US" sz="2400" dirty="0" err="1">
                  <a:solidFill>
                    <a:srgbClr val="0033CC"/>
                  </a:solidFill>
                  <a:latin typeface="Arial" panose="020B0604020202020204" pitchFamily="34" charset="0"/>
                  <a:cs typeface="Arial" panose="020B0604020202020204" pitchFamily="34" charset="0"/>
                </a:rPr>
                <a:t>nộp</a:t>
              </a:r>
              <a:r>
                <a:rPr lang="en-US" altLang="en-US" sz="2400" dirty="0">
                  <a:solidFill>
                    <a:srgbClr val="0033CC"/>
                  </a:solidFill>
                  <a:latin typeface="Arial" panose="020B0604020202020204" pitchFamily="34" charset="0"/>
                  <a:cs typeface="Arial" panose="020B0604020202020204" pitchFamily="34" charset="0"/>
                </a:rPr>
                <a:t> </a:t>
              </a:r>
              <a:r>
                <a:rPr lang="en-US" altLang="en-US" sz="2400" dirty="0" err="1">
                  <a:solidFill>
                    <a:srgbClr val="0033CC"/>
                  </a:solidFill>
                  <a:latin typeface="Arial" panose="020B0604020202020204" pitchFamily="34" charset="0"/>
                  <a:cs typeface="Arial" panose="020B0604020202020204" pitchFamily="34" charset="0"/>
                </a:rPr>
                <a:t>trong</a:t>
              </a:r>
              <a:r>
                <a:rPr lang="en-US" altLang="en-US" sz="2400" dirty="0">
                  <a:solidFill>
                    <a:srgbClr val="0033CC"/>
                  </a:solidFill>
                  <a:latin typeface="Arial" panose="020B0604020202020204" pitchFamily="34" charset="0"/>
                  <a:cs typeface="Arial" panose="020B0604020202020204" pitchFamily="34" charset="0"/>
                </a:rPr>
                <a:t> </a:t>
              </a:r>
              <a:r>
                <a:rPr lang="en-US" altLang="en-US" sz="2400" dirty="0" err="1">
                  <a:solidFill>
                    <a:srgbClr val="0033CC"/>
                  </a:solidFill>
                  <a:latin typeface="Arial" panose="020B0604020202020204" pitchFamily="34" charset="0"/>
                  <a:cs typeface="Arial" panose="020B0604020202020204" pitchFamily="34" charset="0"/>
                </a:rPr>
                <a:t>quý</a:t>
              </a:r>
              <a:r>
                <a:rPr lang="en-US" altLang="en-US" sz="2400" dirty="0">
                  <a:solidFill>
                    <a:srgbClr val="0033CC"/>
                  </a:solidFill>
                  <a:latin typeface="Arial" panose="020B0604020202020204" pitchFamily="34" charset="0"/>
                  <a:cs typeface="Arial" panose="020B0604020202020204" pitchFamily="34" charset="0"/>
                </a:rPr>
                <a:t> (</a:t>
              </a:r>
              <a:r>
                <a:rPr lang="en-US" altLang="en-US" sz="2400" dirty="0" err="1">
                  <a:solidFill>
                    <a:srgbClr val="0033CC"/>
                  </a:solidFill>
                  <a:latin typeface="Arial" panose="020B0604020202020204" pitchFamily="34" charset="0"/>
                  <a:cs typeface="Arial" panose="020B0604020202020204" pitchFamily="34" charset="0"/>
                </a:rPr>
                <a:t>đồng</a:t>
              </a:r>
              <a:r>
                <a:rPr lang="en-US" altLang="en-US" sz="2400" dirty="0">
                  <a:solidFill>
                    <a:srgbClr val="0033CC"/>
                  </a:solidFill>
                  <a:latin typeface="Arial" panose="020B0604020202020204" pitchFamily="34" charset="0"/>
                  <a:cs typeface="Arial" panose="020B0604020202020204" pitchFamily="34" charset="0"/>
                </a:rPr>
                <a:t>)</a:t>
              </a:r>
              <a:endParaRPr lang="en-US" sz="2400" dirty="0">
                <a:solidFill>
                  <a:srgbClr val="0033CC"/>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F4D2B2C8-526D-2731-FF3E-36A174907B16}"/>
                </a:ext>
              </a:extLst>
            </p:cNvPr>
            <p:cNvSpPr/>
            <p:nvPr/>
          </p:nvSpPr>
          <p:spPr>
            <a:xfrm>
              <a:off x="5450932" y="4287063"/>
              <a:ext cx="6195844" cy="923329"/>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f: </a:t>
              </a:r>
              <a:r>
                <a:rPr lang="en-US" sz="2400" dirty="0" err="1">
                  <a:solidFill>
                    <a:srgbClr val="0033CC"/>
                  </a:solidFill>
                  <a:latin typeface="Arial" panose="020B0604020202020204" pitchFamily="34" charset="0"/>
                  <a:cs typeface="Arial" panose="020B0604020202020204" pitchFamily="34" charset="0"/>
                </a:rPr>
                <a:t>phí</a:t>
              </a:r>
              <a:r>
                <a:rPr lang="en-US" sz="2400" dirty="0">
                  <a:solidFill>
                    <a:srgbClr val="0033CC"/>
                  </a:solidFill>
                  <a:latin typeface="Arial" panose="020B0604020202020204" pitchFamily="34" charset="0"/>
                  <a:cs typeface="Arial" panose="020B0604020202020204" pitchFamily="34" charset="0"/>
                </a:rPr>
                <a:t> </a:t>
              </a:r>
              <a:r>
                <a:rPr lang="en-US" sz="2400" dirty="0" err="1">
                  <a:solidFill>
                    <a:srgbClr val="0033CC"/>
                  </a:solidFill>
                  <a:latin typeface="Arial" panose="020B0604020202020204" pitchFamily="34" charset="0"/>
                  <a:cs typeface="Arial" panose="020B0604020202020204" pitchFamily="34" charset="0"/>
                </a:rPr>
                <a:t>cố</a:t>
              </a:r>
              <a:r>
                <a:rPr lang="en-US" sz="2400" dirty="0">
                  <a:solidFill>
                    <a:srgbClr val="0033CC"/>
                  </a:solidFill>
                  <a:latin typeface="Arial" panose="020B0604020202020204" pitchFamily="34" charset="0"/>
                  <a:cs typeface="Arial" panose="020B0604020202020204" pitchFamily="34" charset="0"/>
                </a:rPr>
                <a:t> </a:t>
              </a:r>
              <a:r>
                <a:rPr lang="en-US" sz="2400" dirty="0" err="1">
                  <a:solidFill>
                    <a:srgbClr val="0033CC"/>
                  </a:solidFill>
                  <a:latin typeface="Arial" panose="020B0604020202020204" pitchFamily="34" charset="0"/>
                  <a:cs typeface="Arial" panose="020B0604020202020204" pitchFamily="34" charset="0"/>
                </a:rPr>
                <a:t>định</a:t>
              </a:r>
              <a:r>
                <a:rPr lang="en-US" sz="2400" dirty="0">
                  <a:solidFill>
                    <a:srgbClr val="0033CC"/>
                  </a:solidFill>
                  <a:latin typeface="Arial" panose="020B0604020202020204" pitchFamily="34" charset="0"/>
                  <a:cs typeface="Arial" panose="020B0604020202020204" pitchFamily="34" charset="0"/>
                </a:rPr>
                <a:t>: 3.000.000 </a:t>
              </a:r>
              <a:r>
                <a:rPr lang="en-US" sz="2400" dirty="0" err="1">
                  <a:solidFill>
                    <a:srgbClr val="0033CC"/>
                  </a:solidFill>
                  <a:latin typeface="Arial" panose="020B0604020202020204" pitchFamily="34" charset="0"/>
                  <a:cs typeface="Arial" panose="020B0604020202020204" pitchFamily="34" charset="0"/>
                </a:rPr>
                <a:t>đồng</a:t>
              </a:r>
              <a:r>
                <a:rPr lang="en-US" sz="2400" dirty="0">
                  <a:solidFill>
                    <a:srgbClr val="0033CC"/>
                  </a:solidFill>
                  <a:latin typeface="Arial" panose="020B0604020202020204" pitchFamily="34" charset="0"/>
                  <a:cs typeface="Arial" panose="020B0604020202020204" pitchFamily="34" charset="0"/>
                </a:rPr>
                <a:t>/</a:t>
              </a:r>
              <a:r>
                <a:rPr lang="en-US" sz="2400" dirty="0" err="1">
                  <a:solidFill>
                    <a:srgbClr val="0033CC"/>
                  </a:solidFill>
                  <a:latin typeface="Arial" panose="020B0604020202020204" pitchFamily="34" charset="0"/>
                  <a:cs typeface="Arial" panose="020B0604020202020204" pitchFamily="34" charset="0"/>
                </a:rPr>
                <a:t>năm</a:t>
              </a:r>
              <a:r>
                <a:rPr lang="en-US" sz="2400" dirty="0">
                  <a:solidFill>
                    <a:srgbClr val="0033CC"/>
                  </a:solidFill>
                  <a:latin typeface="Arial" panose="020B0604020202020204" pitchFamily="34" charset="0"/>
                  <a:cs typeface="Arial" panose="020B0604020202020204" pitchFamily="34" charset="0"/>
                </a:rPr>
                <a:t> </a:t>
              </a:r>
              <a:r>
                <a:rPr lang="en-US" sz="2400" dirty="0" err="1">
                  <a:solidFill>
                    <a:srgbClr val="0033CC"/>
                  </a:solidFill>
                  <a:latin typeface="Arial" panose="020B0604020202020204" pitchFamily="34" charset="0"/>
                  <a:cs typeface="Arial" panose="020B0604020202020204" pitchFamily="34" charset="0"/>
                </a:rPr>
                <a:t>hoặc</a:t>
              </a:r>
              <a:r>
                <a:rPr lang="en-US" sz="2400" dirty="0">
                  <a:solidFill>
                    <a:srgbClr val="0033CC"/>
                  </a:solidFill>
                  <a:latin typeface="Arial" panose="020B0604020202020204" pitchFamily="34" charset="0"/>
                  <a:cs typeface="Arial" panose="020B0604020202020204" pitchFamily="34" charset="0"/>
                </a:rPr>
                <a:t> 750.000 </a:t>
              </a:r>
              <a:r>
                <a:rPr lang="en-US" sz="2400" dirty="0" err="1">
                  <a:solidFill>
                    <a:srgbClr val="0033CC"/>
                  </a:solidFill>
                  <a:latin typeface="Arial" panose="020B0604020202020204" pitchFamily="34" charset="0"/>
                  <a:cs typeface="Arial" panose="020B0604020202020204" pitchFamily="34" charset="0"/>
                </a:rPr>
                <a:t>đồng</a:t>
              </a:r>
              <a:r>
                <a:rPr lang="en-US" sz="2400" dirty="0">
                  <a:solidFill>
                    <a:srgbClr val="0033CC"/>
                  </a:solidFill>
                  <a:latin typeface="Arial" panose="020B0604020202020204" pitchFamily="34" charset="0"/>
                  <a:cs typeface="Arial" panose="020B0604020202020204" pitchFamily="34" charset="0"/>
                </a:rPr>
                <a:t>/</a:t>
              </a:r>
              <a:r>
                <a:rPr lang="en-US" sz="2400" dirty="0" err="1">
                  <a:solidFill>
                    <a:srgbClr val="0033CC"/>
                  </a:solidFill>
                  <a:latin typeface="Arial" panose="020B0604020202020204" pitchFamily="34" charset="0"/>
                  <a:cs typeface="Arial" panose="020B0604020202020204" pitchFamily="34" charset="0"/>
                </a:rPr>
                <a:t>quý</a:t>
              </a:r>
              <a:r>
                <a:rPr lang="en-US" sz="2400" dirty="0">
                  <a:solidFill>
                    <a:srgbClr val="0033CC"/>
                  </a:solidFill>
                  <a:latin typeface="Arial" panose="020B0604020202020204" pitchFamily="34" charset="0"/>
                  <a:cs typeface="Arial" panose="020B0604020202020204" pitchFamily="34" charset="0"/>
                </a:rPr>
                <a:t>.</a:t>
              </a:r>
            </a:p>
          </p:txBody>
        </p:sp>
        <p:sp>
          <p:nvSpPr>
            <p:cNvPr id="13" name="Rectangle: Rounded Corners 12">
              <a:extLst>
                <a:ext uri="{FF2B5EF4-FFF2-40B4-BE49-F238E27FC236}">
                  <a16:creationId xmlns:a16="http://schemas.microsoft.com/office/drawing/2014/main" id="{F5108918-F7DC-2B25-3565-9196A8CB070C}"/>
                </a:ext>
              </a:extLst>
            </p:cNvPr>
            <p:cNvSpPr/>
            <p:nvPr/>
          </p:nvSpPr>
          <p:spPr>
            <a:xfrm>
              <a:off x="5450932" y="5420495"/>
              <a:ext cx="6195844" cy="1292822"/>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vi-VN" sz="2400" b="1" dirty="0">
                  <a:solidFill>
                    <a:srgbClr val="FF0000"/>
                  </a:solidFill>
                  <a:latin typeface="Arial" panose="020B0604020202020204" pitchFamily="34" charset="0"/>
                  <a:cs typeface="Arial" panose="020B0604020202020204" pitchFamily="34" charset="0"/>
                </a:rPr>
                <a:t>C: </a:t>
              </a:r>
              <a:r>
                <a:rPr lang="vi-VN" sz="2400" dirty="0">
                  <a:solidFill>
                    <a:srgbClr val="0033CC"/>
                  </a:solidFill>
                  <a:latin typeface="Arial" panose="020B0604020202020204" pitchFamily="34" charset="0"/>
                  <a:cs typeface="Arial" panose="020B0604020202020204" pitchFamily="34" charset="0"/>
                </a:rPr>
                <a:t>phí biến đổi (tổng số phí phải nộp của các thông số ô nhiễm tại mỗi dòng khí thải) phải nộp trong quý.</a:t>
              </a:r>
            </a:p>
          </p:txBody>
        </p:sp>
      </p:grpSp>
      <p:sp>
        <p:nvSpPr>
          <p:cNvPr id="14" name="TextBox 13">
            <a:extLst>
              <a:ext uri="{FF2B5EF4-FFF2-40B4-BE49-F238E27FC236}">
                <a16:creationId xmlns:a16="http://schemas.microsoft.com/office/drawing/2014/main" id="{71983165-701A-1E87-9570-B7221047621C}"/>
              </a:ext>
            </a:extLst>
          </p:cNvPr>
          <p:cNvSpPr txBox="1"/>
          <p:nvPr/>
        </p:nvSpPr>
        <p:spPr>
          <a:xfrm>
            <a:off x="1072056" y="1576451"/>
            <a:ext cx="8919342" cy="461665"/>
          </a:xfrm>
          <a:prstGeom prst="rect">
            <a:avLst/>
          </a:prstGeom>
          <a:noFill/>
        </p:spPr>
        <p:txBody>
          <a:bodyPr wrap="square">
            <a:spAutoFit/>
          </a:bodyPr>
          <a:lstStyle/>
          <a:p>
            <a:pPr marL="0" indent="0" algn="just" fontAlgn="auto">
              <a:spcAft>
                <a:spcPts val="0"/>
              </a:spcAft>
              <a:buFont typeface="Wingdings" pitchFamily="2" charset="2"/>
              <a:buNone/>
              <a:defRPr/>
            </a:pPr>
            <a:r>
              <a:rPr lang="en-US" sz="2400" b="1" i="1" dirty="0">
                <a:solidFill>
                  <a:srgbClr val="FF0000"/>
                </a:solidFill>
                <a:latin typeface="Arial" panose="020B0604020202020204" pitchFamily="34" charset="0"/>
                <a:cs typeface="Arial" panose="020B0604020202020204" pitchFamily="34" charset="0"/>
              </a:rPr>
              <a:t>b) </a:t>
            </a:r>
            <a:r>
              <a:rPr lang="en-US" sz="2400" b="1" i="1" dirty="0" err="1">
                <a:solidFill>
                  <a:srgbClr val="FF0000"/>
                </a:solidFill>
                <a:latin typeface="Arial" panose="020B0604020202020204" pitchFamily="34" charset="0"/>
                <a:cs typeface="Arial" panose="020B0604020202020204" pitchFamily="34" charset="0"/>
              </a:rPr>
              <a:t>Cơ</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sở</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thuộc</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đối</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tượng</a:t>
            </a:r>
            <a:r>
              <a:rPr lang="en-US" sz="2400" b="1" i="1" dirty="0">
                <a:solidFill>
                  <a:srgbClr val="FF0000"/>
                </a:solidFill>
                <a:latin typeface="Arial" panose="020B0604020202020204" pitchFamily="34" charset="0"/>
                <a:cs typeface="Arial" panose="020B0604020202020204" pitchFamily="34" charset="0"/>
              </a:rPr>
              <a:t> QTKT  </a:t>
            </a:r>
            <a:endParaRPr lang="en-US" sz="2400" i="1" dirty="0">
              <a:solidFill>
                <a:srgbClr val="FF0000"/>
              </a:solidFill>
            </a:endParaRPr>
          </a:p>
        </p:txBody>
      </p:sp>
      <p:sp>
        <p:nvSpPr>
          <p:cNvPr id="16" name="TextBox 15">
            <a:extLst>
              <a:ext uri="{FF2B5EF4-FFF2-40B4-BE49-F238E27FC236}">
                <a16:creationId xmlns:a16="http://schemas.microsoft.com/office/drawing/2014/main" id="{BF55B0ED-DBDF-E38F-6BE8-26B7CA0DFC5A}"/>
              </a:ext>
            </a:extLst>
          </p:cNvPr>
          <p:cNvSpPr txBox="1"/>
          <p:nvPr/>
        </p:nvSpPr>
        <p:spPr>
          <a:xfrm>
            <a:off x="1025031" y="282396"/>
            <a:ext cx="10439781" cy="1015663"/>
          </a:xfrm>
          <a:prstGeom prst="rect">
            <a:avLst/>
          </a:prstGeom>
          <a:noFill/>
        </p:spPr>
        <p:txBody>
          <a:bodyPr wrap="square" rtlCol="0">
            <a:spAutoFit/>
          </a:bodyPr>
          <a:lstStyle/>
          <a:p>
            <a:pPr algn="ctr"/>
            <a:r>
              <a:rPr lang="en-US" sz="3000" b="1" dirty="0">
                <a:solidFill>
                  <a:srgbClr val="FF0000"/>
                </a:solidFill>
                <a:latin typeface="Times New Roman" panose="02020603050405020304" pitchFamily="18" charset="0"/>
                <a:ea typeface="+mj-ea"/>
                <a:cs typeface="Times New Roman" panose="02020603050405020304" pitchFamily="18" charset="0"/>
              </a:rPr>
              <a:t>3. QUY ĐỊNH VỀ MỨC THU, THỜI GIAN KÊ KHAI </a:t>
            </a:r>
            <a:br>
              <a:rPr lang="en-US" sz="3000" b="1" dirty="0">
                <a:solidFill>
                  <a:srgbClr val="FF0000"/>
                </a:solidFill>
                <a:latin typeface="Times New Roman" panose="02020603050405020304" pitchFamily="18" charset="0"/>
                <a:ea typeface="+mj-ea"/>
                <a:cs typeface="Times New Roman" panose="02020603050405020304" pitchFamily="18" charset="0"/>
              </a:rPr>
            </a:br>
            <a:r>
              <a:rPr lang="en-US" sz="3000" b="1" dirty="0">
                <a:solidFill>
                  <a:srgbClr val="FF0000"/>
                </a:solidFill>
                <a:latin typeface="Times New Roman" panose="02020603050405020304" pitchFamily="18" charset="0"/>
                <a:ea typeface="+mj-ea"/>
                <a:cs typeface="Times New Roman" panose="02020603050405020304" pitchFamily="18" charset="0"/>
              </a:rPr>
              <a:t>VÀ CÁCH TÍNH PHÍ</a:t>
            </a:r>
            <a:endParaRPr lang="vi-VN" sz="3000" b="1" dirty="0">
              <a:solidFill>
                <a:srgbClr val="FF0000"/>
              </a:solidFill>
              <a:latin typeface="Times New Roman" panose="02020603050405020304" pitchFamily="18" charset="0"/>
              <a:ea typeface="+mj-ea"/>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B4ECFCF0-5FFD-8EB5-942F-C7547D7E3A9D}"/>
              </a:ext>
            </a:extLst>
          </p:cNvPr>
          <p:cNvCxnSpPr/>
          <p:nvPr/>
        </p:nvCxnSpPr>
        <p:spPr>
          <a:xfrm>
            <a:off x="1523998" y="271719"/>
            <a:ext cx="91440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9" name="Straight Connector 18">
            <a:extLst>
              <a:ext uri="{FF2B5EF4-FFF2-40B4-BE49-F238E27FC236}">
                <a16:creationId xmlns:a16="http://schemas.microsoft.com/office/drawing/2014/main" id="{38E8756C-7144-EF19-C39D-2D6581C10489}"/>
              </a:ext>
            </a:extLst>
          </p:cNvPr>
          <p:cNvCxnSpPr/>
          <p:nvPr/>
        </p:nvCxnSpPr>
        <p:spPr>
          <a:xfrm>
            <a:off x="1523998" y="1236503"/>
            <a:ext cx="9144000" cy="0"/>
          </a:xfrm>
          <a:prstGeom prst="line">
            <a:avLst/>
          </a:prstGeom>
          <a:ln w="57150"/>
        </p:spPr>
        <p:style>
          <a:lnRef idx="1">
            <a:schemeClr val="accent5"/>
          </a:lnRef>
          <a:fillRef idx="0">
            <a:schemeClr val="accent5"/>
          </a:fillRef>
          <a:effectRef idx="0">
            <a:schemeClr val="accent5"/>
          </a:effectRef>
          <a:fontRef idx="minor">
            <a:schemeClr val="tx1"/>
          </a:fontRef>
        </p:style>
      </p:cxnSp>
      <p:sp>
        <p:nvSpPr>
          <p:cNvPr id="21" name="TextBox 20">
            <a:extLst>
              <a:ext uri="{FF2B5EF4-FFF2-40B4-BE49-F238E27FC236}">
                <a16:creationId xmlns:a16="http://schemas.microsoft.com/office/drawing/2014/main" id="{04C603E5-6DFF-94BD-BCA4-0DD46FBCAB6F}"/>
              </a:ext>
            </a:extLst>
          </p:cNvPr>
          <p:cNvSpPr txBox="1"/>
          <p:nvPr/>
        </p:nvSpPr>
        <p:spPr>
          <a:xfrm>
            <a:off x="1855072" y="1254771"/>
            <a:ext cx="8481849" cy="400110"/>
          </a:xfrm>
          <a:prstGeom prst="rect">
            <a:avLst/>
          </a:prstGeom>
          <a:noFill/>
        </p:spPr>
        <p:txBody>
          <a:bodyPr wrap="square">
            <a:spAutoFit/>
          </a:bodyPr>
          <a:lstStyle/>
          <a:p>
            <a:pPr algn="ctr"/>
            <a:r>
              <a:rPr lang="en-US" sz="2000" b="1" i="1" dirty="0">
                <a:effectLst/>
                <a:latin typeface="Times New Roman" panose="02020603050405020304" pitchFamily="18" charset="0"/>
                <a:ea typeface="DengXian" panose="02010600030101010101" pitchFamily="2" charset="-122"/>
              </a:rPr>
              <a:t>(</a:t>
            </a:r>
            <a:r>
              <a:rPr lang="en-US" sz="2000" b="1" i="1" dirty="0" err="1">
                <a:effectLst/>
                <a:latin typeface="Times New Roman" panose="02020603050405020304" pitchFamily="18" charset="0"/>
                <a:ea typeface="DengXian" panose="02010600030101010101" pitchFamily="2" charset="-122"/>
              </a:rPr>
              <a:t>Điều</a:t>
            </a:r>
            <a:r>
              <a:rPr lang="en-US" sz="2000" b="1" i="1" dirty="0">
                <a:effectLst/>
                <a:latin typeface="Times New Roman" panose="02020603050405020304" pitchFamily="18" charset="0"/>
                <a:ea typeface="DengXian" panose="02010600030101010101" pitchFamily="2" charset="-122"/>
              </a:rPr>
              <a:t> 5</a:t>
            </a:r>
            <a:r>
              <a:rPr lang="en-US" sz="2000" b="1" i="1" dirty="0">
                <a:latin typeface="Times New Roman" panose="02020603050405020304" pitchFamily="18" charset="0"/>
                <a:ea typeface="DengXian" panose="02010600030101010101" pitchFamily="2" charset="-122"/>
              </a:rPr>
              <a:t>, </a:t>
            </a:r>
            <a:r>
              <a:rPr lang="en-US" sz="2000" b="1" i="1" dirty="0" err="1">
                <a:latin typeface="Times New Roman" panose="02020603050405020304" pitchFamily="18" charset="0"/>
                <a:ea typeface="DengXian" panose="02010600030101010101" pitchFamily="2" charset="-122"/>
              </a:rPr>
              <a:t>Điều</a:t>
            </a:r>
            <a:r>
              <a:rPr lang="en-US" sz="2000" b="1" i="1" dirty="0">
                <a:latin typeface="Times New Roman" panose="02020603050405020304" pitchFamily="18" charset="0"/>
                <a:ea typeface="DengXian" panose="02010600030101010101" pitchFamily="2" charset="-122"/>
              </a:rPr>
              <a:t> 6, </a:t>
            </a:r>
            <a:r>
              <a:rPr lang="en-US" sz="2000" b="1" i="1" dirty="0" err="1">
                <a:latin typeface="Times New Roman" panose="02020603050405020304" pitchFamily="18" charset="0"/>
                <a:ea typeface="DengXian" panose="02010600030101010101" pitchFamily="2" charset="-122"/>
              </a:rPr>
              <a:t>Điều</a:t>
            </a:r>
            <a:r>
              <a:rPr lang="en-US" sz="2000" b="1" i="1" dirty="0">
                <a:latin typeface="Times New Roman" panose="02020603050405020304" pitchFamily="18" charset="0"/>
                <a:ea typeface="DengXian" panose="02010600030101010101" pitchFamily="2" charset="-122"/>
              </a:rPr>
              <a:t> 7)</a:t>
            </a:r>
          </a:p>
        </p:txBody>
      </p:sp>
    </p:spTree>
    <p:extLst>
      <p:ext uri="{BB962C8B-B14F-4D97-AF65-F5344CB8AC3E}">
        <p14:creationId xmlns:p14="http://schemas.microsoft.com/office/powerpoint/2010/main" val="1957415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0E408-88A4-D7A1-C91E-EB88CAEE9997}"/>
              </a:ext>
            </a:extLst>
          </p:cNvPr>
          <p:cNvSpPr>
            <a:spLocks noGrp="1"/>
          </p:cNvSpPr>
          <p:nvPr>
            <p:ph type="title"/>
          </p:nvPr>
        </p:nvSpPr>
        <p:spPr>
          <a:xfrm>
            <a:off x="270641" y="583148"/>
            <a:ext cx="3541374" cy="549275"/>
          </a:xfrm>
        </p:spPr>
        <p:txBody>
          <a:bodyPr>
            <a:normAutofit/>
          </a:bodyPr>
          <a:lstStyle/>
          <a:p>
            <a:r>
              <a:rPr lang="en-US" sz="3200" b="1" dirty="0" err="1"/>
              <a:t>Phí</a:t>
            </a:r>
            <a:r>
              <a:rPr lang="en-US" sz="3200" b="1" dirty="0"/>
              <a:t> </a:t>
            </a:r>
            <a:r>
              <a:rPr lang="en-US" sz="3200" b="1" dirty="0" err="1"/>
              <a:t>biến</a:t>
            </a:r>
            <a:r>
              <a:rPr lang="en-US" sz="3200" b="1" dirty="0"/>
              <a:t> </a:t>
            </a:r>
            <a:r>
              <a:rPr lang="en-US" sz="3200" b="1" dirty="0" err="1"/>
              <a:t>đổi</a:t>
            </a:r>
            <a:r>
              <a:rPr lang="en-US" sz="3200" b="1" dirty="0"/>
              <a:t> (C): </a:t>
            </a:r>
          </a:p>
        </p:txBody>
      </p:sp>
      <p:sp>
        <p:nvSpPr>
          <p:cNvPr id="5" name="TextBox 4">
            <a:extLst>
              <a:ext uri="{FF2B5EF4-FFF2-40B4-BE49-F238E27FC236}">
                <a16:creationId xmlns:a16="http://schemas.microsoft.com/office/drawing/2014/main" id="{58F1F14D-1A01-BC9E-D4B7-9E0B3B39B2C3}"/>
              </a:ext>
            </a:extLst>
          </p:cNvPr>
          <p:cNvSpPr txBox="1"/>
          <p:nvPr/>
        </p:nvSpPr>
        <p:spPr>
          <a:xfrm>
            <a:off x="1416081" y="1496905"/>
            <a:ext cx="9628790" cy="486287"/>
          </a:xfrm>
          <a:prstGeom prst="rect">
            <a:avLst/>
          </a:prstGeom>
          <a:noFill/>
        </p:spPr>
        <p:txBody>
          <a:bodyPr wrap="square">
            <a:spAutoFit/>
          </a:bodyPr>
          <a:lstStyle/>
          <a:p>
            <a:pPr algn="ctr" eaLnBrk="1" hangingPunct="1">
              <a:lnSpc>
                <a:spcPct val="80000"/>
              </a:lnSpc>
              <a:spcBef>
                <a:spcPct val="20000"/>
              </a:spcBef>
              <a:buClr>
                <a:schemeClr val="tx2"/>
              </a:buClr>
              <a:buSzPct val="70000"/>
              <a:buFont typeface="Wingdings" panose="05000000000000000000" pitchFamily="2" charset="2"/>
              <a:buNone/>
            </a:pPr>
            <a:r>
              <a:rPr lang="en-US" altLang="en-US" sz="3200" b="1" dirty="0">
                <a:solidFill>
                  <a:srgbClr val="FF0000"/>
                </a:solidFill>
                <a:latin typeface="Arial" panose="020B0604020202020204" pitchFamily="34" charset="0"/>
                <a:cs typeface="Arial" panose="020B0604020202020204" pitchFamily="34" charset="0"/>
              </a:rPr>
              <a:t> </a:t>
            </a:r>
            <a:r>
              <a:rPr lang="el-GR" altLang="en-US" sz="3200" b="1" dirty="0">
                <a:solidFill>
                  <a:srgbClr val="FF0000"/>
                </a:solidFill>
                <a:latin typeface="Arial" panose="020B0604020202020204" pitchFamily="34" charset="0"/>
                <a:cs typeface="Arial" panose="020B0604020202020204" pitchFamily="34" charset="0"/>
              </a:rPr>
              <a:t>Σ</a:t>
            </a:r>
            <a:r>
              <a:rPr lang="en-US" altLang="en-US" sz="3200" b="1" dirty="0">
                <a:solidFill>
                  <a:srgbClr val="FF0000"/>
                </a:solidFill>
                <a:latin typeface="Arial" panose="020B0604020202020204" pitchFamily="34" charset="0"/>
                <a:cs typeface="Arial" panose="020B0604020202020204" pitchFamily="34" charset="0"/>
              </a:rPr>
              <a:t>Ci </a:t>
            </a:r>
            <a:r>
              <a:rPr lang="it-IT" altLang="en-US" sz="3200" b="1" dirty="0">
                <a:solidFill>
                  <a:srgbClr val="FF0000"/>
                </a:solidFill>
                <a:latin typeface="Arial" panose="020B0604020202020204" pitchFamily="34" charset="0"/>
                <a:cs typeface="Arial" panose="020B0604020202020204" pitchFamily="34" charset="0"/>
              </a:rPr>
              <a:t>= Ci (Bụi) + Ci (SOx) + Ci (NOx) + Ci (CO)</a:t>
            </a:r>
            <a:endParaRPr lang="en-US" altLang="en-US" sz="3200" b="1" dirty="0">
              <a:solidFill>
                <a:srgbClr val="FF0000"/>
              </a:solidFill>
              <a:latin typeface="Arial" panose="020B0604020202020204" pitchFamily="34" charset="0"/>
              <a:cs typeface="Arial" panose="020B0604020202020204" pitchFamily="34" charset="0"/>
            </a:endParaRPr>
          </a:p>
        </p:txBody>
      </p:sp>
      <p:grpSp>
        <p:nvGrpSpPr>
          <p:cNvPr id="6" name="Group 3">
            <a:extLst>
              <a:ext uri="{FF2B5EF4-FFF2-40B4-BE49-F238E27FC236}">
                <a16:creationId xmlns:a16="http://schemas.microsoft.com/office/drawing/2014/main" id="{7DC06150-894D-2B97-D4B1-B2D62C882EA9}"/>
              </a:ext>
            </a:extLst>
          </p:cNvPr>
          <p:cNvGrpSpPr>
            <a:grpSpLocks/>
          </p:cNvGrpSpPr>
          <p:nvPr/>
        </p:nvGrpSpPr>
        <p:grpSpPr bwMode="auto">
          <a:xfrm>
            <a:off x="533606" y="2257568"/>
            <a:ext cx="11192330" cy="1775060"/>
            <a:chOff x="-209924" y="2793221"/>
            <a:chExt cx="8971600" cy="2005665"/>
          </a:xfrm>
        </p:grpSpPr>
        <p:sp>
          <p:nvSpPr>
            <p:cNvPr id="7" name="TextBox 4">
              <a:extLst>
                <a:ext uri="{FF2B5EF4-FFF2-40B4-BE49-F238E27FC236}">
                  <a16:creationId xmlns:a16="http://schemas.microsoft.com/office/drawing/2014/main" id="{CFCD5B43-3CCE-A080-D2BE-53CB7927F9E5}"/>
                </a:ext>
              </a:extLst>
            </p:cNvPr>
            <p:cNvSpPr txBox="1">
              <a:spLocks noChangeArrowheads="1"/>
            </p:cNvSpPr>
            <p:nvPr/>
          </p:nvSpPr>
          <p:spPr bwMode="auto">
            <a:xfrm>
              <a:off x="-209924" y="3134606"/>
              <a:ext cx="1394452" cy="1495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b="1" dirty="0"/>
                <a:t>Ci (</a:t>
              </a:r>
              <a:r>
                <a:rPr lang="en-US" altLang="en-US" sz="2000" b="1" dirty="0" err="1"/>
                <a:t>chất</a:t>
              </a:r>
              <a:r>
                <a:rPr lang="en-US" altLang="en-US" sz="2000" b="1" dirty="0"/>
                <a:t> </a:t>
              </a:r>
              <a:r>
                <a:rPr lang="en-US" altLang="en-US" sz="2000" b="1" dirty="0" err="1"/>
                <a:t>gây</a:t>
              </a:r>
              <a:r>
                <a:rPr lang="en-US" altLang="en-US" sz="2000" b="1" dirty="0"/>
                <a:t> ô </a:t>
              </a:r>
              <a:r>
                <a:rPr lang="en-US" altLang="en-US" sz="2000" b="1" dirty="0" err="1"/>
                <a:t>nhiễm</a:t>
              </a:r>
              <a:r>
                <a:rPr lang="en-US" altLang="en-US" sz="2000" b="1" dirty="0"/>
                <a:t> </a:t>
              </a:r>
              <a:r>
                <a:rPr lang="en-US" altLang="en-US" sz="2000" b="1" dirty="0" err="1"/>
                <a:t>có</a:t>
              </a:r>
              <a:r>
                <a:rPr lang="en-US" altLang="en-US" sz="2000" b="1" dirty="0"/>
                <a:t> </a:t>
              </a:r>
              <a:r>
                <a:rPr lang="en-US" altLang="en-US" sz="2000" b="1" dirty="0" err="1"/>
                <a:t>trong</a:t>
              </a:r>
              <a:r>
                <a:rPr lang="en-US" altLang="en-US" sz="2000" b="1" dirty="0"/>
                <a:t> </a:t>
              </a:r>
              <a:r>
                <a:rPr lang="en-US" altLang="en-US" sz="2000" b="1" dirty="0" err="1"/>
                <a:t>khí</a:t>
              </a:r>
              <a:r>
                <a:rPr lang="en-US" altLang="en-US" sz="2000" b="1" dirty="0"/>
                <a:t> </a:t>
              </a:r>
              <a:r>
                <a:rPr lang="en-US" altLang="en-US" sz="2000" b="1" dirty="0" err="1"/>
                <a:t>thải</a:t>
              </a:r>
              <a:r>
                <a:rPr lang="en-US" altLang="en-US" sz="2000" b="1" dirty="0"/>
                <a:t>) </a:t>
              </a:r>
            </a:p>
          </p:txBody>
        </p:sp>
        <p:sp>
          <p:nvSpPr>
            <p:cNvPr id="8" name="TextBox 5">
              <a:extLst>
                <a:ext uri="{FF2B5EF4-FFF2-40B4-BE49-F238E27FC236}">
                  <a16:creationId xmlns:a16="http://schemas.microsoft.com/office/drawing/2014/main" id="{33E77896-3997-B261-5A16-AC8777084390}"/>
                </a:ext>
              </a:extLst>
            </p:cNvPr>
            <p:cNvSpPr txBox="1">
              <a:spLocks noChangeArrowheads="1"/>
            </p:cNvSpPr>
            <p:nvPr/>
          </p:nvSpPr>
          <p:spPr bwMode="auto">
            <a:xfrm>
              <a:off x="782835" y="3648249"/>
              <a:ext cx="983631" cy="400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a:t>=</a:t>
              </a:r>
            </a:p>
          </p:txBody>
        </p:sp>
        <p:sp>
          <p:nvSpPr>
            <p:cNvPr id="9" name="TextBox 6">
              <a:extLst>
                <a:ext uri="{FF2B5EF4-FFF2-40B4-BE49-F238E27FC236}">
                  <a16:creationId xmlns:a16="http://schemas.microsoft.com/office/drawing/2014/main" id="{EC56EFB1-DECF-D1C3-568F-23A09F1E6BE7}"/>
                </a:ext>
              </a:extLst>
            </p:cNvPr>
            <p:cNvSpPr txBox="1">
              <a:spLocks noChangeArrowheads="1"/>
            </p:cNvSpPr>
            <p:nvPr/>
          </p:nvSpPr>
          <p:spPr bwMode="auto">
            <a:xfrm>
              <a:off x="1325913" y="2955752"/>
              <a:ext cx="1394453" cy="1843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vi-VN" altLang="en-US" sz="2000" b="1" dirty="0"/>
                <a:t>Lưu lượng </a:t>
              </a:r>
              <a:r>
                <a:rPr lang="vi-VN" altLang="en-US" sz="2000" dirty="0"/>
                <a:t>khí thải phát sinh tại dòng khí thải thứ i (Nm3/giờ)</a:t>
              </a:r>
            </a:p>
          </p:txBody>
        </p:sp>
        <p:sp>
          <p:nvSpPr>
            <p:cNvPr id="10" name="TextBox 7">
              <a:extLst>
                <a:ext uri="{FF2B5EF4-FFF2-40B4-BE49-F238E27FC236}">
                  <a16:creationId xmlns:a16="http://schemas.microsoft.com/office/drawing/2014/main" id="{6C694F66-2B6C-9D6B-76AD-0AB5E2BAF6DD}"/>
                </a:ext>
              </a:extLst>
            </p:cNvPr>
            <p:cNvSpPr txBox="1">
              <a:spLocks noChangeArrowheads="1"/>
            </p:cNvSpPr>
            <p:nvPr/>
          </p:nvSpPr>
          <p:spPr bwMode="auto">
            <a:xfrm>
              <a:off x="2369935" y="3688604"/>
              <a:ext cx="983631" cy="400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a:t>x</a:t>
              </a:r>
            </a:p>
          </p:txBody>
        </p:sp>
        <p:sp>
          <p:nvSpPr>
            <p:cNvPr id="11" name="TextBox 8">
              <a:extLst>
                <a:ext uri="{FF2B5EF4-FFF2-40B4-BE49-F238E27FC236}">
                  <a16:creationId xmlns:a16="http://schemas.microsoft.com/office/drawing/2014/main" id="{3964F6FA-9DC1-EBDC-3EEE-37E11EFBBFB6}"/>
                </a:ext>
              </a:extLst>
            </p:cNvPr>
            <p:cNvSpPr txBox="1">
              <a:spLocks noChangeArrowheads="1"/>
            </p:cNvSpPr>
            <p:nvPr/>
          </p:nvSpPr>
          <p:spPr bwMode="auto">
            <a:xfrm>
              <a:off x="2999988" y="2884733"/>
              <a:ext cx="1129160" cy="1843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b="1" dirty="0" err="1"/>
                <a:t>Thời</a:t>
              </a:r>
              <a:r>
                <a:rPr lang="en-US" altLang="en-US" sz="2000" b="1" dirty="0"/>
                <a:t> </a:t>
              </a:r>
              <a:r>
                <a:rPr lang="en-US" altLang="en-US" sz="2000" b="1" dirty="0" err="1"/>
                <a:t>gian</a:t>
              </a:r>
              <a:r>
                <a:rPr lang="en-US" altLang="en-US" sz="2000" b="1" dirty="0"/>
                <a:t> </a:t>
              </a:r>
              <a:r>
                <a:rPr lang="en-US" altLang="en-US" sz="2000" dirty="0" err="1"/>
                <a:t>xả</a:t>
              </a:r>
              <a:r>
                <a:rPr lang="en-US" altLang="en-US" sz="2000" dirty="0"/>
                <a:t> </a:t>
              </a:r>
              <a:r>
                <a:rPr lang="en-US" altLang="en-US" sz="2000" dirty="0" err="1"/>
                <a:t>khí</a:t>
              </a:r>
              <a:r>
                <a:rPr lang="en-US" altLang="en-US" sz="2000" dirty="0"/>
                <a:t> </a:t>
              </a:r>
              <a:r>
                <a:rPr lang="en-US" altLang="en-US" sz="2000" dirty="0" err="1"/>
                <a:t>thải</a:t>
              </a:r>
              <a:r>
                <a:rPr lang="en-US" altLang="en-US" sz="2000" dirty="0"/>
                <a:t> </a:t>
              </a:r>
              <a:r>
                <a:rPr lang="en-US" altLang="en-US" sz="2000" dirty="0" err="1"/>
                <a:t>tại</a:t>
              </a:r>
              <a:r>
                <a:rPr lang="en-US" altLang="en-US" sz="2000" dirty="0"/>
                <a:t> </a:t>
              </a:r>
              <a:r>
                <a:rPr lang="en-US" altLang="en-US" sz="2000" dirty="0" err="1"/>
                <a:t>dòng</a:t>
              </a:r>
              <a:r>
                <a:rPr lang="en-US" altLang="en-US" sz="2000" dirty="0"/>
                <a:t> </a:t>
              </a:r>
              <a:r>
                <a:rPr lang="en-US" altLang="en-US" sz="2000" dirty="0" err="1"/>
                <a:t>khí</a:t>
              </a:r>
              <a:r>
                <a:rPr lang="en-US" altLang="en-US" sz="2000" dirty="0"/>
                <a:t> </a:t>
              </a:r>
              <a:r>
                <a:rPr lang="en-US" altLang="en-US" sz="2000" dirty="0" err="1"/>
                <a:t>thải</a:t>
              </a:r>
              <a:r>
                <a:rPr lang="en-US" altLang="en-US" sz="2000" dirty="0"/>
                <a:t> </a:t>
              </a:r>
              <a:r>
                <a:rPr lang="en-US" altLang="en-US" sz="2000" dirty="0" err="1"/>
                <a:t>thứ</a:t>
              </a:r>
              <a:r>
                <a:rPr lang="en-US" altLang="en-US" sz="2000" dirty="0"/>
                <a:t> </a:t>
              </a:r>
              <a:r>
                <a:rPr lang="en-US" altLang="en-US" sz="2000" dirty="0" err="1"/>
                <a:t>i</a:t>
              </a:r>
              <a:r>
                <a:rPr lang="en-US" altLang="en-US" sz="2000" dirty="0"/>
                <a:t> (</a:t>
              </a:r>
              <a:r>
                <a:rPr lang="en-US" altLang="en-US" sz="2000" dirty="0" err="1"/>
                <a:t>giờ</a:t>
              </a:r>
              <a:r>
                <a:rPr lang="en-US" altLang="en-US" sz="2000" dirty="0"/>
                <a:t>)</a:t>
              </a:r>
            </a:p>
          </p:txBody>
        </p:sp>
        <p:sp>
          <p:nvSpPr>
            <p:cNvPr id="12" name="TextBox 9">
              <a:extLst>
                <a:ext uri="{FF2B5EF4-FFF2-40B4-BE49-F238E27FC236}">
                  <a16:creationId xmlns:a16="http://schemas.microsoft.com/office/drawing/2014/main" id="{7E253679-A25F-4958-AC0C-D804BE2D60E8}"/>
                </a:ext>
              </a:extLst>
            </p:cNvPr>
            <p:cNvSpPr txBox="1">
              <a:spLocks noChangeArrowheads="1"/>
            </p:cNvSpPr>
            <p:nvPr/>
          </p:nvSpPr>
          <p:spPr bwMode="auto">
            <a:xfrm>
              <a:off x="4225596" y="2793221"/>
              <a:ext cx="1871415" cy="1843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b="1" dirty="0" err="1"/>
                <a:t>Nồng</a:t>
              </a:r>
              <a:r>
                <a:rPr lang="en-US" altLang="en-US" sz="2000" b="1" dirty="0"/>
                <a:t> </a:t>
              </a:r>
              <a:r>
                <a:rPr lang="en-US" altLang="en-US" sz="2000" b="1" dirty="0" err="1"/>
                <a:t>độ</a:t>
              </a:r>
              <a:r>
                <a:rPr lang="en-US" altLang="en-US" sz="2000" b="1" dirty="0"/>
                <a:t> </a:t>
              </a:r>
              <a:r>
                <a:rPr lang="en-US" altLang="en-US" sz="2000" b="1" dirty="0" err="1"/>
                <a:t>chất</a:t>
              </a:r>
              <a:r>
                <a:rPr lang="en-US" altLang="en-US" sz="2000" b="1" dirty="0"/>
                <a:t> </a:t>
              </a:r>
              <a:r>
                <a:rPr lang="en-US" altLang="en-US" sz="2000" b="1" dirty="0" err="1"/>
                <a:t>gây</a:t>
              </a:r>
              <a:r>
                <a:rPr lang="en-US" altLang="en-US" sz="2000" b="1" dirty="0"/>
                <a:t> ô </a:t>
              </a:r>
              <a:r>
                <a:rPr lang="en-US" altLang="en-US" sz="2000" b="1" dirty="0" err="1"/>
                <a:t>nhiễm</a:t>
              </a:r>
              <a:r>
                <a:rPr lang="en-US" altLang="en-US" sz="2000" b="1" dirty="0"/>
                <a:t> </a:t>
              </a:r>
              <a:r>
                <a:rPr lang="en-US" altLang="en-US" sz="2000" dirty="0" err="1"/>
                <a:t>có</a:t>
              </a:r>
              <a:r>
                <a:rPr lang="en-US" altLang="en-US" sz="2000" dirty="0"/>
                <a:t> </a:t>
              </a:r>
              <a:r>
                <a:rPr lang="en-US" altLang="en-US" sz="2000" dirty="0" err="1"/>
                <a:t>trong</a:t>
              </a:r>
              <a:r>
                <a:rPr lang="en-US" altLang="en-US" sz="2000" dirty="0"/>
                <a:t> </a:t>
              </a:r>
              <a:r>
                <a:rPr lang="en-US" altLang="en-US" sz="2000" dirty="0" err="1"/>
                <a:t>khí</a:t>
              </a:r>
              <a:r>
                <a:rPr lang="en-US" altLang="en-US" sz="2000" dirty="0"/>
                <a:t> </a:t>
              </a:r>
              <a:r>
                <a:rPr lang="en-US" altLang="en-US" sz="2000" dirty="0" err="1"/>
                <a:t>thải</a:t>
              </a:r>
              <a:r>
                <a:rPr lang="en-US" altLang="en-US" sz="2000" dirty="0"/>
                <a:t> </a:t>
              </a:r>
              <a:r>
                <a:rPr lang="en-US" altLang="en-US" sz="2000" dirty="0" err="1"/>
                <a:t>tại</a:t>
              </a:r>
              <a:r>
                <a:rPr lang="en-US" altLang="en-US" sz="2000" dirty="0"/>
                <a:t> </a:t>
              </a:r>
              <a:r>
                <a:rPr lang="en-US" altLang="en-US" sz="2000" dirty="0" err="1"/>
                <a:t>dòng</a:t>
              </a:r>
              <a:r>
                <a:rPr lang="en-US" altLang="en-US" sz="2000" dirty="0"/>
                <a:t> </a:t>
              </a:r>
              <a:r>
                <a:rPr lang="en-US" altLang="en-US" sz="2000" dirty="0" err="1"/>
                <a:t>khí</a:t>
              </a:r>
              <a:r>
                <a:rPr lang="en-US" altLang="en-US" sz="2000" dirty="0"/>
                <a:t> </a:t>
              </a:r>
              <a:r>
                <a:rPr lang="en-US" altLang="en-US" sz="2000" dirty="0" err="1"/>
                <a:t>thải</a:t>
              </a:r>
              <a:r>
                <a:rPr lang="en-US" altLang="en-US" sz="2000" dirty="0"/>
                <a:t> </a:t>
              </a:r>
              <a:r>
                <a:rPr lang="en-US" altLang="en-US" sz="2000" dirty="0" err="1"/>
                <a:t>thứ</a:t>
              </a:r>
              <a:r>
                <a:rPr lang="en-US" altLang="en-US" sz="2000" dirty="0"/>
                <a:t> </a:t>
              </a:r>
              <a:r>
                <a:rPr lang="en-US" altLang="en-US" sz="2000" dirty="0" err="1"/>
                <a:t>i</a:t>
              </a:r>
              <a:r>
                <a:rPr lang="en-US" altLang="en-US" sz="2000" dirty="0"/>
                <a:t> (mg/Nm3)</a:t>
              </a:r>
            </a:p>
          </p:txBody>
        </p:sp>
        <p:sp>
          <p:nvSpPr>
            <p:cNvPr id="13" name="TextBox 10">
              <a:extLst>
                <a:ext uri="{FF2B5EF4-FFF2-40B4-BE49-F238E27FC236}">
                  <a16:creationId xmlns:a16="http://schemas.microsoft.com/office/drawing/2014/main" id="{B44ECE4E-EB86-68E8-C762-1EFFDB510FC0}"/>
                </a:ext>
              </a:extLst>
            </p:cNvPr>
            <p:cNvSpPr txBox="1">
              <a:spLocks noChangeArrowheads="1"/>
            </p:cNvSpPr>
            <p:nvPr/>
          </p:nvSpPr>
          <p:spPr bwMode="auto">
            <a:xfrm>
              <a:off x="3721171" y="3688604"/>
              <a:ext cx="983631" cy="400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a:t>x</a:t>
              </a:r>
            </a:p>
          </p:txBody>
        </p:sp>
        <p:sp>
          <p:nvSpPr>
            <p:cNvPr id="14" name="TextBox 11">
              <a:extLst>
                <a:ext uri="{FF2B5EF4-FFF2-40B4-BE49-F238E27FC236}">
                  <a16:creationId xmlns:a16="http://schemas.microsoft.com/office/drawing/2014/main" id="{61D84C63-80D8-249B-33F5-CA4B4412E9AE}"/>
                </a:ext>
              </a:extLst>
            </p:cNvPr>
            <p:cNvSpPr txBox="1">
              <a:spLocks noChangeArrowheads="1"/>
            </p:cNvSpPr>
            <p:nvPr/>
          </p:nvSpPr>
          <p:spPr bwMode="auto">
            <a:xfrm>
              <a:off x="5695470" y="3663884"/>
              <a:ext cx="983631" cy="400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dirty="0"/>
                <a:t>x</a:t>
              </a:r>
            </a:p>
          </p:txBody>
        </p:sp>
        <p:sp>
          <p:nvSpPr>
            <p:cNvPr id="15" name="TextBox 12">
              <a:extLst>
                <a:ext uri="{FF2B5EF4-FFF2-40B4-BE49-F238E27FC236}">
                  <a16:creationId xmlns:a16="http://schemas.microsoft.com/office/drawing/2014/main" id="{4834262C-4392-0A16-C8FC-14734CB22F34}"/>
                </a:ext>
              </a:extLst>
            </p:cNvPr>
            <p:cNvSpPr txBox="1">
              <a:spLocks noChangeArrowheads="1"/>
            </p:cNvSpPr>
            <p:nvPr/>
          </p:nvSpPr>
          <p:spPr bwMode="auto">
            <a:xfrm>
              <a:off x="6216113" y="3616498"/>
              <a:ext cx="983631" cy="52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dirty="0"/>
                <a:t>10</a:t>
              </a:r>
              <a:r>
                <a:rPr lang="en-US" sz="2400" baseline="30000" dirty="0"/>
                <a:t>-9</a:t>
              </a:r>
              <a:endParaRPr lang="en-US" altLang="en-US" sz="2400" dirty="0"/>
            </a:p>
          </p:txBody>
        </p:sp>
        <p:sp>
          <p:nvSpPr>
            <p:cNvPr id="16" name="TextBox 13">
              <a:extLst>
                <a:ext uri="{FF2B5EF4-FFF2-40B4-BE49-F238E27FC236}">
                  <a16:creationId xmlns:a16="http://schemas.microsoft.com/office/drawing/2014/main" id="{596B37DB-14E7-4F47-BE48-B8FD735F5DCE}"/>
                </a:ext>
              </a:extLst>
            </p:cNvPr>
            <p:cNvSpPr txBox="1">
              <a:spLocks noChangeArrowheads="1"/>
            </p:cNvSpPr>
            <p:nvPr/>
          </p:nvSpPr>
          <p:spPr bwMode="auto">
            <a:xfrm>
              <a:off x="6736758" y="3721961"/>
              <a:ext cx="983631" cy="400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dirty="0"/>
                <a:t>x</a:t>
              </a:r>
            </a:p>
          </p:txBody>
        </p:sp>
        <p:sp>
          <p:nvSpPr>
            <p:cNvPr id="17" name="TextBox 14">
              <a:extLst>
                <a:ext uri="{FF2B5EF4-FFF2-40B4-BE49-F238E27FC236}">
                  <a16:creationId xmlns:a16="http://schemas.microsoft.com/office/drawing/2014/main" id="{9A9DF509-2680-014C-6C98-A421C4634CEA}"/>
                </a:ext>
              </a:extLst>
            </p:cNvPr>
            <p:cNvSpPr txBox="1">
              <a:spLocks noChangeArrowheads="1"/>
            </p:cNvSpPr>
            <p:nvPr/>
          </p:nvSpPr>
          <p:spPr bwMode="auto">
            <a:xfrm>
              <a:off x="7376505" y="3202563"/>
              <a:ext cx="1385171" cy="1495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b="1" dirty="0" err="1">
                  <a:solidFill>
                    <a:srgbClr val="000000"/>
                  </a:solidFill>
                </a:rPr>
                <a:t>Mức</a:t>
              </a:r>
              <a:r>
                <a:rPr lang="en-US" altLang="en-US" sz="2000" b="1" dirty="0">
                  <a:solidFill>
                    <a:srgbClr val="000000"/>
                  </a:solidFill>
                </a:rPr>
                <a:t> </a:t>
              </a:r>
              <a:r>
                <a:rPr lang="en-US" altLang="en-US" sz="2000" b="1" dirty="0" err="1">
                  <a:solidFill>
                    <a:srgbClr val="000000"/>
                  </a:solidFill>
                </a:rPr>
                <a:t>thu</a:t>
              </a:r>
              <a:r>
                <a:rPr lang="en-US" altLang="en-US" sz="2000" b="1" dirty="0">
                  <a:solidFill>
                    <a:srgbClr val="000000"/>
                  </a:solidFill>
                </a:rPr>
                <a:t> </a:t>
              </a:r>
              <a:r>
                <a:rPr lang="en-US" altLang="en-US" sz="2000" b="1" dirty="0" err="1">
                  <a:solidFill>
                    <a:srgbClr val="000000"/>
                  </a:solidFill>
                </a:rPr>
                <a:t>phí</a:t>
              </a:r>
              <a:r>
                <a:rPr lang="en-US" altLang="en-US" sz="2000" b="1" dirty="0">
                  <a:solidFill>
                    <a:srgbClr val="000000"/>
                  </a:solidFill>
                </a:rPr>
                <a:t> </a:t>
              </a:r>
              <a:r>
                <a:rPr lang="en-US" altLang="en-US" sz="2000" dirty="0" err="1">
                  <a:solidFill>
                    <a:srgbClr val="000000"/>
                  </a:solidFill>
                </a:rPr>
                <a:t>của</a:t>
              </a:r>
              <a:r>
                <a:rPr lang="en-US" altLang="en-US" sz="2000" dirty="0">
                  <a:solidFill>
                    <a:srgbClr val="000000"/>
                  </a:solidFill>
                </a:rPr>
                <a:t> </a:t>
              </a:r>
              <a:r>
                <a:rPr lang="en-US" altLang="en-US" sz="2000" dirty="0" err="1">
                  <a:solidFill>
                    <a:srgbClr val="000000"/>
                  </a:solidFill>
                </a:rPr>
                <a:t>chất</a:t>
              </a:r>
              <a:r>
                <a:rPr lang="en-US" altLang="en-US" sz="2000" dirty="0">
                  <a:solidFill>
                    <a:srgbClr val="000000"/>
                  </a:solidFill>
                </a:rPr>
                <a:t> </a:t>
              </a:r>
              <a:r>
                <a:rPr lang="en-US" altLang="en-US" sz="2000" dirty="0" err="1">
                  <a:solidFill>
                    <a:srgbClr val="000000"/>
                  </a:solidFill>
                </a:rPr>
                <a:t>gây</a:t>
              </a:r>
              <a:r>
                <a:rPr lang="en-US" altLang="en-US" sz="2000" dirty="0">
                  <a:solidFill>
                    <a:srgbClr val="000000"/>
                  </a:solidFill>
                </a:rPr>
                <a:t> ô </a:t>
              </a:r>
              <a:r>
                <a:rPr lang="en-US" altLang="en-US" sz="2000" dirty="0" err="1">
                  <a:solidFill>
                    <a:srgbClr val="000000"/>
                  </a:solidFill>
                </a:rPr>
                <a:t>nhiễm</a:t>
              </a:r>
              <a:r>
                <a:rPr lang="en-US" altLang="en-US" sz="2000" dirty="0">
                  <a:solidFill>
                    <a:srgbClr val="000000"/>
                  </a:solidFill>
                </a:rPr>
                <a:t> </a:t>
              </a:r>
            </a:p>
            <a:p>
              <a:pPr algn="ctr"/>
              <a:r>
                <a:rPr lang="en-US" altLang="en-US" sz="2000" i="1" dirty="0">
                  <a:solidFill>
                    <a:srgbClr val="000000"/>
                  </a:solidFill>
                </a:rPr>
                <a:t>(</a:t>
              </a:r>
              <a:r>
                <a:rPr lang="en-US" altLang="en-US" sz="2000" i="1" dirty="0" err="1">
                  <a:solidFill>
                    <a:srgbClr val="000000"/>
                  </a:solidFill>
                </a:rPr>
                <a:t>đồng</a:t>
              </a:r>
              <a:r>
                <a:rPr lang="en-US" altLang="en-US" sz="2000" i="1" dirty="0">
                  <a:solidFill>
                    <a:srgbClr val="000000"/>
                  </a:solidFill>
                </a:rPr>
                <a:t>/</a:t>
              </a:r>
              <a:r>
                <a:rPr lang="en-US" altLang="en-US" sz="2000" i="1" dirty="0" err="1">
                  <a:solidFill>
                    <a:srgbClr val="000000"/>
                  </a:solidFill>
                </a:rPr>
                <a:t>tấn</a:t>
              </a:r>
              <a:r>
                <a:rPr lang="en-US" altLang="en-US" sz="2000" i="1" dirty="0">
                  <a:solidFill>
                    <a:srgbClr val="000000"/>
                  </a:solidFill>
                </a:rPr>
                <a:t>)</a:t>
              </a:r>
              <a:endParaRPr lang="en-US" altLang="en-US" sz="2000" dirty="0"/>
            </a:p>
          </p:txBody>
        </p:sp>
      </p:grpSp>
      <p:sp>
        <p:nvSpPr>
          <p:cNvPr id="20" name="TextBox 19">
            <a:extLst>
              <a:ext uri="{FF2B5EF4-FFF2-40B4-BE49-F238E27FC236}">
                <a16:creationId xmlns:a16="http://schemas.microsoft.com/office/drawing/2014/main" id="{3CC159D6-DB1E-3E79-0C7D-CA674146B9DE}"/>
              </a:ext>
            </a:extLst>
          </p:cNvPr>
          <p:cNvSpPr txBox="1"/>
          <p:nvPr/>
        </p:nvSpPr>
        <p:spPr>
          <a:xfrm>
            <a:off x="270641" y="4278254"/>
            <a:ext cx="11439401" cy="2308324"/>
          </a:xfrm>
          <a:prstGeom prst="rect">
            <a:avLst/>
          </a:prstGeom>
          <a:noFill/>
        </p:spPr>
        <p:txBody>
          <a:bodyPr wrap="square">
            <a:spAutoFit/>
          </a:bodyPr>
          <a:lstStyle/>
          <a:p>
            <a:pPr indent="457200"/>
            <a:r>
              <a:rPr lang="en-US" sz="2400" b="1" dirty="0">
                <a:solidFill>
                  <a:srgbClr val="FF0000"/>
                </a:solidFill>
                <a:latin typeface="Arial" panose="020B0604020202020204" pitchFamily="34" charset="0"/>
                <a:cs typeface="Arial" panose="020B0604020202020204" pitchFamily="34" charset="0"/>
              </a:rPr>
              <a:t>- </a:t>
            </a:r>
            <a:r>
              <a:rPr lang="vi-VN" sz="2400" b="1" dirty="0">
                <a:solidFill>
                  <a:srgbClr val="FF0000"/>
                </a:solidFill>
                <a:latin typeface="Arial" panose="020B0604020202020204" pitchFamily="34" charset="0"/>
                <a:cs typeface="Arial" panose="020B0604020202020204" pitchFamily="34" charset="0"/>
              </a:rPr>
              <a:t>Thời gian xả khí thải </a:t>
            </a:r>
            <a:r>
              <a:rPr lang="vi-VN" sz="2400" dirty="0">
                <a:solidFill>
                  <a:srgbClr val="0033CC"/>
                </a:solidFill>
                <a:latin typeface="Arial" panose="020B0604020202020204" pitchFamily="34" charset="0"/>
                <a:cs typeface="Arial" panose="020B0604020202020204" pitchFamily="34" charset="0"/>
              </a:rPr>
              <a:t>tại dòng khí thải là </a:t>
            </a:r>
            <a:r>
              <a:rPr lang="vi-VN" sz="2400" b="1" i="1" dirty="0">
                <a:solidFill>
                  <a:srgbClr val="0033CC"/>
                </a:solidFill>
                <a:latin typeface="Arial" panose="020B0604020202020204" pitchFamily="34" charset="0"/>
                <a:cs typeface="Arial" panose="020B0604020202020204" pitchFamily="34" charset="0"/>
              </a:rPr>
              <a:t>tổng thời gian xả khí thải trong kỳ tính phí </a:t>
            </a:r>
            <a:r>
              <a:rPr lang="vi-VN" sz="2400" dirty="0">
                <a:solidFill>
                  <a:srgbClr val="0033CC"/>
                </a:solidFill>
                <a:latin typeface="Arial" panose="020B0604020202020204" pitchFamily="34" charset="0"/>
                <a:cs typeface="Arial" panose="020B0604020202020204" pitchFamily="34" charset="0"/>
              </a:rPr>
              <a:t>tại dòng khí thải theo khai báo của người nộp phí.</a:t>
            </a:r>
            <a:endParaRPr lang="en-US" sz="2400" dirty="0">
              <a:solidFill>
                <a:srgbClr val="0033CC"/>
              </a:solidFill>
              <a:latin typeface="Arial" panose="020B0604020202020204" pitchFamily="34" charset="0"/>
              <a:cs typeface="Arial" panose="020B0604020202020204" pitchFamily="34" charset="0"/>
            </a:endParaRPr>
          </a:p>
          <a:p>
            <a:pPr indent="457200"/>
            <a:r>
              <a:rPr lang="en-US" sz="2400" b="1" dirty="0">
                <a:solidFill>
                  <a:srgbClr val="FF0000"/>
                </a:solidFill>
                <a:latin typeface="Arial" panose="020B0604020202020204" pitchFamily="34" charset="0"/>
                <a:cs typeface="Arial" panose="020B0604020202020204" pitchFamily="34" charset="0"/>
              </a:rPr>
              <a:t>- QTĐK</a:t>
            </a:r>
            <a:r>
              <a:rPr lang="en-US" sz="2400" b="1" dirty="0">
                <a:solidFill>
                  <a:srgbClr val="0033CC"/>
                </a:solidFill>
                <a:latin typeface="Arial" panose="020B0604020202020204" pitchFamily="34" charset="0"/>
                <a:cs typeface="Arial" panose="020B0604020202020204" pitchFamily="34" charset="0"/>
              </a:rPr>
              <a:t>: </a:t>
            </a:r>
            <a:r>
              <a:rPr lang="en-US" sz="2400" dirty="0" err="1">
                <a:solidFill>
                  <a:srgbClr val="0033CC"/>
                </a:solidFill>
                <a:latin typeface="Arial" panose="020B0604020202020204" pitchFamily="34" charset="0"/>
                <a:cs typeface="Arial" panose="020B0604020202020204" pitchFamily="34" charset="0"/>
              </a:rPr>
              <a:t>lưu</a:t>
            </a:r>
            <a:r>
              <a:rPr lang="en-US" sz="2400" dirty="0">
                <a:solidFill>
                  <a:srgbClr val="0033CC"/>
                </a:solidFill>
                <a:latin typeface="Arial" panose="020B0604020202020204" pitchFamily="34" charset="0"/>
                <a:cs typeface="Arial" panose="020B0604020202020204" pitchFamily="34" charset="0"/>
              </a:rPr>
              <a:t> </a:t>
            </a:r>
            <a:r>
              <a:rPr lang="en-US" sz="2400" dirty="0" err="1">
                <a:solidFill>
                  <a:srgbClr val="0033CC"/>
                </a:solidFill>
                <a:latin typeface="Arial" panose="020B0604020202020204" pitchFamily="34" charset="0"/>
                <a:cs typeface="Arial" panose="020B0604020202020204" pitchFamily="34" charset="0"/>
              </a:rPr>
              <a:t>lượng</a:t>
            </a:r>
            <a:r>
              <a:rPr lang="en-US" sz="2400" dirty="0">
                <a:solidFill>
                  <a:srgbClr val="0033CC"/>
                </a:solidFill>
                <a:latin typeface="Arial" panose="020B0604020202020204" pitchFamily="34" charset="0"/>
                <a:cs typeface="Arial" panose="020B0604020202020204" pitchFamily="34" charset="0"/>
              </a:rPr>
              <a:t> </a:t>
            </a:r>
            <a:r>
              <a:rPr lang="en-US" sz="2400" dirty="0" err="1">
                <a:solidFill>
                  <a:srgbClr val="0033CC"/>
                </a:solidFill>
                <a:latin typeface="Arial" panose="020B0604020202020204" pitchFamily="34" charset="0"/>
                <a:cs typeface="Arial" panose="020B0604020202020204" pitchFamily="34" charset="0"/>
              </a:rPr>
              <a:t>xác</a:t>
            </a:r>
            <a:r>
              <a:rPr lang="en-US" sz="2400" dirty="0">
                <a:solidFill>
                  <a:srgbClr val="0033CC"/>
                </a:solidFill>
                <a:latin typeface="Arial" panose="020B0604020202020204" pitchFamily="34" charset="0"/>
                <a:cs typeface="Arial" panose="020B0604020202020204" pitchFamily="34" charset="0"/>
              </a:rPr>
              <a:t> </a:t>
            </a:r>
            <a:r>
              <a:rPr lang="en-US" sz="2400" dirty="0" err="1">
                <a:solidFill>
                  <a:srgbClr val="0033CC"/>
                </a:solidFill>
                <a:latin typeface="Arial" panose="020B0604020202020204" pitchFamily="34" charset="0"/>
                <a:cs typeface="Arial" panose="020B0604020202020204" pitchFamily="34" charset="0"/>
              </a:rPr>
              <a:t>định</a:t>
            </a:r>
            <a:r>
              <a:rPr lang="en-US" sz="2400" dirty="0">
                <a:solidFill>
                  <a:srgbClr val="0033CC"/>
                </a:solidFill>
                <a:latin typeface="Arial" panose="020B0604020202020204" pitchFamily="34" charset="0"/>
                <a:cs typeface="Arial" panose="020B0604020202020204" pitchFamily="34" charset="0"/>
              </a:rPr>
              <a:t> </a:t>
            </a:r>
            <a:r>
              <a:rPr lang="en-US" sz="2400" dirty="0" err="1">
                <a:solidFill>
                  <a:srgbClr val="0033CC"/>
                </a:solidFill>
                <a:latin typeface="Arial" panose="020B0604020202020204" pitchFamily="34" charset="0"/>
                <a:cs typeface="Arial" panose="020B0604020202020204" pitchFamily="34" charset="0"/>
              </a:rPr>
              <a:t>theo</a:t>
            </a:r>
            <a:r>
              <a:rPr lang="en-US" sz="2400" dirty="0">
                <a:solidFill>
                  <a:srgbClr val="0033CC"/>
                </a:solidFill>
                <a:latin typeface="Arial" panose="020B0604020202020204" pitchFamily="34" charset="0"/>
                <a:cs typeface="Arial" panose="020B0604020202020204" pitchFamily="34" charset="0"/>
              </a:rPr>
              <a:t> GPMT; </a:t>
            </a:r>
            <a:r>
              <a:rPr lang="en-US" sz="2400" dirty="0" err="1">
                <a:solidFill>
                  <a:srgbClr val="0033CC"/>
                </a:solidFill>
                <a:latin typeface="Arial" panose="020B0604020202020204" pitchFamily="34" charset="0"/>
                <a:cs typeface="Arial" panose="020B0604020202020204" pitchFamily="34" charset="0"/>
              </a:rPr>
              <a:t>nồng</a:t>
            </a:r>
            <a:r>
              <a:rPr lang="en-US" sz="2400" dirty="0">
                <a:solidFill>
                  <a:srgbClr val="0033CC"/>
                </a:solidFill>
                <a:latin typeface="Arial" panose="020B0604020202020204" pitchFamily="34" charset="0"/>
                <a:cs typeface="Arial" panose="020B0604020202020204" pitchFamily="34" charset="0"/>
              </a:rPr>
              <a:t> </a:t>
            </a:r>
            <a:r>
              <a:rPr lang="en-US" sz="2400" dirty="0" err="1">
                <a:solidFill>
                  <a:srgbClr val="0033CC"/>
                </a:solidFill>
                <a:latin typeface="Arial" panose="020B0604020202020204" pitchFamily="34" charset="0"/>
                <a:cs typeface="Arial" panose="020B0604020202020204" pitchFamily="34" charset="0"/>
              </a:rPr>
              <a:t>độ</a:t>
            </a:r>
            <a:r>
              <a:rPr lang="en-US" sz="2400" dirty="0">
                <a:solidFill>
                  <a:srgbClr val="0033CC"/>
                </a:solidFill>
                <a:latin typeface="Arial" panose="020B0604020202020204" pitchFamily="34" charset="0"/>
                <a:cs typeface="Arial" panose="020B0604020202020204" pitchFamily="34" charset="0"/>
              </a:rPr>
              <a:t> ô </a:t>
            </a:r>
            <a:r>
              <a:rPr lang="en-US" sz="2400" dirty="0" err="1">
                <a:solidFill>
                  <a:srgbClr val="0033CC"/>
                </a:solidFill>
                <a:latin typeface="Arial" panose="020B0604020202020204" pitchFamily="34" charset="0"/>
                <a:cs typeface="Arial" panose="020B0604020202020204" pitchFamily="34" charset="0"/>
              </a:rPr>
              <a:t>nhiễm</a:t>
            </a:r>
            <a:r>
              <a:rPr lang="en-US" sz="2400" dirty="0">
                <a:solidFill>
                  <a:srgbClr val="0033CC"/>
                </a:solidFill>
                <a:latin typeface="Arial" panose="020B0604020202020204" pitchFamily="34" charset="0"/>
                <a:cs typeface="Arial" panose="020B0604020202020204" pitchFamily="34" charset="0"/>
              </a:rPr>
              <a:t> </a:t>
            </a:r>
            <a:r>
              <a:rPr lang="en-US" sz="2400" dirty="0" err="1">
                <a:solidFill>
                  <a:srgbClr val="0033CC"/>
                </a:solidFill>
                <a:latin typeface="Arial" panose="020B0604020202020204" pitchFamily="34" charset="0"/>
                <a:cs typeface="Arial" panose="020B0604020202020204" pitchFamily="34" charset="0"/>
              </a:rPr>
              <a:t>xác</a:t>
            </a:r>
            <a:r>
              <a:rPr lang="en-US" sz="2400" dirty="0">
                <a:solidFill>
                  <a:srgbClr val="0033CC"/>
                </a:solidFill>
                <a:latin typeface="Arial" panose="020B0604020202020204" pitchFamily="34" charset="0"/>
                <a:cs typeface="Arial" panose="020B0604020202020204" pitchFamily="34" charset="0"/>
              </a:rPr>
              <a:t> </a:t>
            </a:r>
            <a:r>
              <a:rPr lang="en-US" sz="2400" dirty="0" err="1">
                <a:solidFill>
                  <a:srgbClr val="0033CC"/>
                </a:solidFill>
                <a:latin typeface="Arial" panose="020B0604020202020204" pitchFamily="34" charset="0"/>
                <a:cs typeface="Arial" panose="020B0604020202020204" pitchFamily="34" charset="0"/>
              </a:rPr>
              <a:t>định</a:t>
            </a:r>
            <a:r>
              <a:rPr lang="en-US" sz="2400" dirty="0">
                <a:solidFill>
                  <a:srgbClr val="0033CC"/>
                </a:solidFill>
                <a:latin typeface="Arial" panose="020B0604020202020204" pitchFamily="34" charset="0"/>
                <a:cs typeface="Arial" panose="020B0604020202020204" pitchFamily="34" charset="0"/>
              </a:rPr>
              <a:t> KQQT </a:t>
            </a:r>
            <a:r>
              <a:rPr lang="en-US" sz="2400" dirty="0" err="1">
                <a:solidFill>
                  <a:srgbClr val="0033CC"/>
                </a:solidFill>
                <a:latin typeface="Arial" panose="020B0604020202020204" pitchFamily="34" charset="0"/>
                <a:cs typeface="Arial" panose="020B0604020202020204" pitchFamily="34" charset="0"/>
              </a:rPr>
              <a:t>liền</a:t>
            </a:r>
            <a:r>
              <a:rPr lang="en-US" sz="2400" dirty="0">
                <a:solidFill>
                  <a:srgbClr val="0033CC"/>
                </a:solidFill>
                <a:latin typeface="Arial" panose="020B0604020202020204" pitchFamily="34" charset="0"/>
                <a:cs typeface="Arial" panose="020B0604020202020204" pitchFamily="34" charset="0"/>
              </a:rPr>
              <a:t> </a:t>
            </a:r>
            <a:r>
              <a:rPr lang="en-US" sz="2400" dirty="0" err="1">
                <a:solidFill>
                  <a:srgbClr val="0033CC"/>
                </a:solidFill>
                <a:latin typeface="Arial" panose="020B0604020202020204" pitchFamily="34" charset="0"/>
                <a:cs typeface="Arial" panose="020B0604020202020204" pitchFamily="34" charset="0"/>
              </a:rPr>
              <a:t>trước</a:t>
            </a:r>
            <a:r>
              <a:rPr lang="en-US" sz="2400" dirty="0">
                <a:solidFill>
                  <a:srgbClr val="0033CC"/>
                </a:solidFill>
                <a:latin typeface="Arial" panose="020B0604020202020204" pitchFamily="34" charset="0"/>
                <a:cs typeface="Arial" panose="020B0604020202020204" pitchFamily="34" charset="0"/>
              </a:rPr>
              <a:t> </a:t>
            </a:r>
            <a:r>
              <a:rPr lang="en-US" sz="2400" dirty="0" err="1">
                <a:solidFill>
                  <a:srgbClr val="0033CC"/>
                </a:solidFill>
                <a:latin typeface="Arial" panose="020B0604020202020204" pitchFamily="34" charset="0"/>
                <a:cs typeface="Arial" panose="020B0604020202020204" pitchFamily="34" charset="0"/>
              </a:rPr>
              <a:t>kì</a:t>
            </a:r>
            <a:r>
              <a:rPr lang="en-US" sz="2400" dirty="0">
                <a:solidFill>
                  <a:srgbClr val="0033CC"/>
                </a:solidFill>
                <a:latin typeface="Arial" panose="020B0604020202020204" pitchFamily="34" charset="0"/>
                <a:cs typeface="Arial" panose="020B0604020202020204" pitchFamily="34" charset="0"/>
              </a:rPr>
              <a:t> </a:t>
            </a:r>
            <a:r>
              <a:rPr lang="en-US" sz="2400" dirty="0" err="1">
                <a:solidFill>
                  <a:srgbClr val="0033CC"/>
                </a:solidFill>
                <a:latin typeface="Arial" panose="020B0604020202020204" pitchFamily="34" charset="0"/>
                <a:cs typeface="Arial" panose="020B0604020202020204" pitchFamily="34" charset="0"/>
              </a:rPr>
              <a:t>kê</a:t>
            </a:r>
            <a:r>
              <a:rPr lang="en-US" sz="2400" dirty="0">
                <a:solidFill>
                  <a:srgbClr val="0033CC"/>
                </a:solidFill>
                <a:latin typeface="Arial" panose="020B0604020202020204" pitchFamily="34" charset="0"/>
                <a:cs typeface="Arial" panose="020B0604020202020204" pitchFamily="34" charset="0"/>
              </a:rPr>
              <a:t> </a:t>
            </a:r>
            <a:r>
              <a:rPr lang="en-US" sz="2400" dirty="0" err="1">
                <a:solidFill>
                  <a:srgbClr val="0033CC"/>
                </a:solidFill>
                <a:latin typeface="Arial" panose="020B0604020202020204" pitchFamily="34" charset="0"/>
                <a:cs typeface="Arial" panose="020B0604020202020204" pitchFamily="34" charset="0"/>
              </a:rPr>
              <a:t>khai</a:t>
            </a:r>
            <a:r>
              <a:rPr lang="en-US" sz="2400" dirty="0">
                <a:solidFill>
                  <a:srgbClr val="0033CC"/>
                </a:solidFill>
                <a:latin typeface="Arial" panose="020B0604020202020204" pitchFamily="34" charset="0"/>
                <a:cs typeface="Arial" panose="020B0604020202020204" pitchFamily="34" charset="0"/>
              </a:rPr>
              <a:t> (</a:t>
            </a:r>
            <a:r>
              <a:rPr lang="en-US" sz="2400" i="1" dirty="0">
                <a:solidFill>
                  <a:srgbClr val="0033CC"/>
                </a:solidFill>
                <a:latin typeface="Arial" panose="020B0604020202020204" pitchFamily="34" charset="0"/>
                <a:cs typeface="Arial" panose="020B0604020202020204" pitchFamily="34" charset="0"/>
              </a:rPr>
              <a:t>3 </a:t>
            </a:r>
            <a:r>
              <a:rPr lang="en-US" sz="2400" i="1" dirty="0" err="1">
                <a:solidFill>
                  <a:srgbClr val="0033CC"/>
                </a:solidFill>
                <a:latin typeface="Arial" panose="020B0604020202020204" pitchFamily="34" charset="0"/>
                <a:cs typeface="Arial" panose="020B0604020202020204" pitchFamily="34" charset="0"/>
              </a:rPr>
              <a:t>tháng</a:t>
            </a:r>
            <a:r>
              <a:rPr lang="en-US" sz="2400" i="1" dirty="0">
                <a:solidFill>
                  <a:srgbClr val="0033CC"/>
                </a:solidFill>
                <a:latin typeface="Arial" panose="020B0604020202020204" pitchFamily="34" charset="0"/>
                <a:cs typeface="Arial" panose="020B0604020202020204" pitchFamily="34" charset="0"/>
              </a:rPr>
              <a:t>/</a:t>
            </a:r>
            <a:r>
              <a:rPr lang="en-US" sz="2400" i="1" dirty="0" err="1">
                <a:solidFill>
                  <a:srgbClr val="0033CC"/>
                </a:solidFill>
                <a:latin typeface="Arial" panose="020B0604020202020204" pitchFamily="34" charset="0"/>
                <a:cs typeface="Arial" panose="020B0604020202020204" pitchFamily="34" charset="0"/>
              </a:rPr>
              <a:t>lần</a:t>
            </a:r>
            <a:r>
              <a:rPr lang="en-US" sz="2400" i="1" dirty="0">
                <a:solidFill>
                  <a:srgbClr val="0033CC"/>
                </a:solidFill>
                <a:latin typeface="Arial" panose="020B0604020202020204" pitchFamily="34" charset="0"/>
                <a:cs typeface="Arial" panose="020B0604020202020204" pitchFamily="34" charset="0"/>
              </a:rPr>
              <a:t> </a:t>
            </a:r>
            <a:r>
              <a:rPr lang="en-US" sz="2400" i="1" dirty="0" err="1">
                <a:solidFill>
                  <a:srgbClr val="0033CC"/>
                </a:solidFill>
                <a:latin typeface="Arial" panose="020B0604020202020204" pitchFamily="34" charset="0"/>
                <a:cs typeface="Arial" panose="020B0604020202020204" pitchFamily="34" charset="0"/>
              </a:rPr>
              <a:t>hoặc</a:t>
            </a:r>
            <a:r>
              <a:rPr lang="en-US" sz="2400" i="1" dirty="0">
                <a:solidFill>
                  <a:srgbClr val="0033CC"/>
                </a:solidFill>
                <a:latin typeface="Arial" panose="020B0604020202020204" pitchFamily="34" charset="0"/>
                <a:cs typeface="Arial" panose="020B0604020202020204" pitchFamily="34" charset="0"/>
              </a:rPr>
              <a:t> 6 </a:t>
            </a:r>
            <a:r>
              <a:rPr lang="en-US" sz="2400" i="1" dirty="0" err="1">
                <a:solidFill>
                  <a:srgbClr val="0033CC"/>
                </a:solidFill>
                <a:latin typeface="Arial" panose="020B0604020202020204" pitchFamily="34" charset="0"/>
                <a:cs typeface="Arial" panose="020B0604020202020204" pitchFamily="34" charset="0"/>
              </a:rPr>
              <a:t>tháng</a:t>
            </a:r>
            <a:r>
              <a:rPr lang="en-US" sz="2400" i="1" dirty="0">
                <a:solidFill>
                  <a:srgbClr val="0033CC"/>
                </a:solidFill>
                <a:latin typeface="Arial" panose="020B0604020202020204" pitchFamily="34" charset="0"/>
                <a:cs typeface="Arial" panose="020B0604020202020204" pitchFamily="34" charset="0"/>
              </a:rPr>
              <a:t>/</a:t>
            </a:r>
            <a:r>
              <a:rPr lang="en-US" sz="2400" i="1" dirty="0" err="1">
                <a:solidFill>
                  <a:srgbClr val="0033CC"/>
                </a:solidFill>
                <a:latin typeface="Arial" panose="020B0604020202020204" pitchFamily="34" charset="0"/>
                <a:cs typeface="Arial" panose="020B0604020202020204" pitchFamily="34" charset="0"/>
              </a:rPr>
              <a:t>lần</a:t>
            </a:r>
            <a:r>
              <a:rPr lang="en-US" sz="2400" dirty="0">
                <a:solidFill>
                  <a:srgbClr val="0033CC"/>
                </a:solidFill>
                <a:latin typeface="Arial" panose="020B0604020202020204" pitchFamily="34" charset="0"/>
                <a:cs typeface="Arial" panose="020B0604020202020204" pitchFamily="34" charset="0"/>
              </a:rPr>
              <a:t>).</a:t>
            </a:r>
          </a:p>
          <a:p>
            <a:pPr indent="457200"/>
            <a:r>
              <a:rPr lang="en-US" sz="2400" b="1" dirty="0">
                <a:solidFill>
                  <a:srgbClr val="FF0000"/>
                </a:solidFill>
                <a:latin typeface="Arial" panose="020B0604020202020204" pitchFamily="34" charset="0"/>
                <a:cs typeface="Arial" panose="020B0604020202020204" pitchFamily="34" charset="0"/>
              </a:rPr>
              <a:t>- QTTĐ</a:t>
            </a:r>
            <a:r>
              <a:rPr lang="en-US" sz="2400" b="1" dirty="0">
                <a:solidFill>
                  <a:srgbClr val="0033CC"/>
                </a:solidFill>
                <a:latin typeface="Arial" panose="020B0604020202020204" pitchFamily="34" charset="0"/>
                <a:cs typeface="Arial" panose="020B0604020202020204" pitchFamily="34" charset="0"/>
              </a:rPr>
              <a:t>:</a:t>
            </a:r>
            <a:r>
              <a:rPr lang="en-US" sz="2400" dirty="0">
                <a:solidFill>
                  <a:srgbClr val="0033CC"/>
                </a:solidFill>
                <a:latin typeface="Arial" panose="020B0604020202020204" pitchFamily="34" charset="0"/>
                <a:cs typeface="Arial" panose="020B0604020202020204" pitchFamily="34" charset="0"/>
              </a:rPr>
              <a:t> </a:t>
            </a:r>
            <a:r>
              <a:rPr lang="en-US" sz="2400" dirty="0" err="1">
                <a:solidFill>
                  <a:srgbClr val="0033CC"/>
                </a:solidFill>
                <a:latin typeface="Arial" panose="020B0604020202020204" pitchFamily="34" charset="0"/>
                <a:cs typeface="Arial" panose="020B0604020202020204" pitchFamily="34" charset="0"/>
              </a:rPr>
              <a:t>lưu</a:t>
            </a:r>
            <a:r>
              <a:rPr lang="en-US" sz="2400" dirty="0">
                <a:solidFill>
                  <a:srgbClr val="0033CC"/>
                </a:solidFill>
                <a:latin typeface="Arial" panose="020B0604020202020204" pitchFamily="34" charset="0"/>
                <a:cs typeface="Arial" panose="020B0604020202020204" pitchFamily="34" charset="0"/>
              </a:rPr>
              <a:t> </a:t>
            </a:r>
            <a:r>
              <a:rPr lang="en-US" sz="2400" dirty="0" err="1">
                <a:solidFill>
                  <a:srgbClr val="0033CC"/>
                </a:solidFill>
                <a:latin typeface="Arial" panose="020B0604020202020204" pitchFamily="34" charset="0"/>
                <a:cs typeface="Arial" panose="020B0604020202020204" pitchFamily="34" charset="0"/>
              </a:rPr>
              <a:t>lượng</a:t>
            </a:r>
            <a:r>
              <a:rPr lang="en-US" sz="2400" dirty="0">
                <a:solidFill>
                  <a:srgbClr val="0033CC"/>
                </a:solidFill>
                <a:latin typeface="Arial" panose="020B0604020202020204" pitchFamily="34" charset="0"/>
                <a:cs typeface="Arial" panose="020B0604020202020204" pitchFamily="34" charset="0"/>
              </a:rPr>
              <a:t> </a:t>
            </a:r>
            <a:r>
              <a:rPr lang="en-US" sz="2400" dirty="0" err="1">
                <a:solidFill>
                  <a:srgbClr val="0033CC"/>
                </a:solidFill>
                <a:latin typeface="Arial" panose="020B0604020202020204" pitchFamily="34" charset="0"/>
                <a:cs typeface="Arial" panose="020B0604020202020204" pitchFamily="34" charset="0"/>
              </a:rPr>
              <a:t>và</a:t>
            </a:r>
            <a:r>
              <a:rPr lang="en-US" sz="2400" dirty="0">
                <a:solidFill>
                  <a:srgbClr val="0033CC"/>
                </a:solidFill>
                <a:latin typeface="Arial" panose="020B0604020202020204" pitchFamily="34" charset="0"/>
                <a:cs typeface="Arial" panose="020B0604020202020204" pitchFamily="34" charset="0"/>
              </a:rPr>
              <a:t> </a:t>
            </a:r>
            <a:r>
              <a:rPr lang="en-US" sz="2400" dirty="0" err="1">
                <a:solidFill>
                  <a:srgbClr val="0033CC"/>
                </a:solidFill>
                <a:latin typeface="Arial" panose="020B0604020202020204" pitchFamily="34" charset="0"/>
                <a:cs typeface="Arial" panose="020B0604020202020204" pitchFamily="34" charset="0"/>
              </a:rPr>
              <a:t>nồng</a:t>
            </a:r>
            <a:r>
              <a:rPr lang="en-US" sz="2400" dirty="0">
                <a:solidFill>
                  <a:srgbClr val="0033CC"/>
                </a:solidFill>
                <a:latin typeface="Arial" panose="020B0604020202020204" pitchFamily="34" charset="0"/>
                <a:cs typeface="Arial" panose="020B0604020202020204" pitchFamily="34" charset="0"/>
              </a:rPr>
              <a:t> </a:t>
            </a:r>
            <a:r>
              <a:rPr lang="en-US" sz="2400" dirty="0" err="1">
                <a:solidFill>
                  <a:srgbClr val="0033CC"/>
                </a:solidFill>
                <a:latin typeface="Arial" panose="020B0604020202020204" pitchFamily="34" charset="0"/>
                <a:cs typeface="Arial" panose="020B0604020202020204" pitchFamily="34" charset="0"/>
              </a:rPr>
              <a:t>độ</a:t>
            </a:r>
            <a:r>
              <a:rPr lang="en-US" sz="2400" dirty="0">
                <a:solidFill>
                  <a:srgbClr val="0033CC"/>
                </a:solidFill>
                <a:latin typeface="Arial" panose="020B0604020202020204" pitchFamily="34" charset="0"/>
                <a:cs typeface="Arial" panose="020B0604020202020204" pitchFamily="34" charset="0"/>
              </a:rPr>
              <a:t> ô </a:t>
            </a:r>
            <a:r>
              <a:rPr lang="en-US" sz="2400" dirty="0" err="1">
                <a:solidFill>
                  <a:srgbClr val="0033CC"/>
                </a:solidFill>
                <a:latin typeface="Arial" panose="020B0604020202020204" pitchFamily="34" charset="0"/>
                <a:cs typeface="Arial" panose="020B0604020202020204" pitchFamily="34" charset="0"/>
              </a:rPr>
              <a:t>nhiễm</a:t>
            </a:r>
            <a:r>
              <a:rPr lang="en-US" sz="2400" dirty="0">
                <a:solidFill>
                  <a:srgbClr val="0033CC"/>
                </a:solidFill>
                <a:latin typeface="Arial" panose="020B0604020202020204" pitchFamily="34" charset="0"/>
                <a:cs typeface="Arial" panose="020B0604020202020204" pitchFamily="34" charset="0"/>
              </a:rPr>
              <a:t> </a:t>
            </a:r>
            <a:r>
              <a:rPr lang="en-US" sz="2400" dirty="0" err="1">
                <a:solidFill>
                  <a:srgbClr val="0033CC"/>
                </a:solidFill>
                <a:latin typeface="Arial" panose="020B0604020202020204" pitchFamily="34" charset="0"/>
                <a:cs typeface="Arial" panose="020B0604020202020204" pitchFamily="34" charset="0"/>
              </a:rPr>
              <a:t>xác</a:t>
            </a:r>
            <a:r>
              <a:rPr lang="en-US" sz="2400" dirty="0">
                <a:solidFill>
                  <a:srgbClr val="0033CC"/>
                </a:solidFill>
                <a:latin typeface="Arial" panose="020B0604020202020204" pitchFamily="34" charset="0"/>
                <a:cs typeface="Arial" panose="020B0604020202020204" pitchFamily="34" charset="0"/>
              </a:rPr>
              <a:t> </a:t>
            </a:r>
            <a:r>
              <a:rPr lang="en-US" sz="2400" dirty="0" err="1">
                <a:solidFill>
                  <a:srgbClr val="0033CC"/>
                </a:solidFill>
                <a:latin typeface="Arial" panose="020B0604020202020204" pitchFamily="34" charset="0"/>
                <a:cs typeface="Arial" panose="020B0604020202020204" pitchFamily="34" charset="0"/>
              </a:rPr>
              <a:t>định</a:t>
            </a:r>
            <a:r>
              <a:rPr lang="en-US" sz="2400" dirty="0">
                <a:solidFill>
                  <a:srgbClr val="0033CC"/>
                </a:solidFill>
                <a:latin typeface="Arial" panose="020B0604020202020204" pitchFamily="34" charset="0"/>
                <a:cs typeface="Arial" panose="020B0604020202020204" pitchFamily="34" charset="0"/>
              </a:rPr>
              <a:t> </a:t>
            </a:r>
            <a:r>
              <a:rPr lang="en-US" sz="2400" dirty="0" err="1">
                <a:solidFill>
                  <a:srgbClr val="0033CC"/>
                </a:solidFill>
                <a:latin typeface="Arial" panose="020B0604020202020204" pitchFamily="34" charset="0"/>
                <a:cs typeface="Arial" panose="020B0604020202020204" pitchFamily="34" charset="0"/>
              </a:rPr>
              <a:t>theo</a:t>
            </a:r>
            <a:r>
              <a:rPr lang="en-US" sz="2400" dirty="0">
                <a:solidFill>
                  <a:srgbClr val="0033CC"/>
                </a:solidFill>
                <a:latin typeface="Arial" panose="020B0604020202020204" pitchFamily="34" charset="0"/>
                <a:cs typeface="Arial" panose="020B0604020202020204" pitchFamily="34" charset="0"/>
              </a:rPr>
              <a:t> </a:t>
            </a:r>
            <a:r>
              <a:rPr lang="en-US" sz="2400" dirty="0" err="1">
                <a:solidFill>
                  <a:srgbClr val="0033CC"/>
                </a:solidFill>
                <a:latin typeface="Arial" panose="020B0604020202020204" pitchFamily="34" charset="0"/>
                <a:cs typeface="Arial" panose="020B0604020202020204" pitchFamily="34" charset="0"/>
              </a:rPr>
              <a:t>giá</a:t>
            </a:r>
            <a:r>
              <a:rPr lang="en-US" sz="2400" dirty="0">
                <a:solidFill>
                  <a:srgbClr val="0033CC"/>
                </a:solidFill>
                <a:latin typeface="Arial" panose="020B0604020202020204" pitchFamily="34" charset="0"/>
                <a:cs typeface="Arial" panose="020B0604020202020204" pitchFamily="34" charset="0"/>
              </a:rPr>
              <a:t> </a:t>
            </a:r>
            <a:r>
              <a:rPr lang="en-US" sz="2400" dirty="0" err="1">
                <a:solidFill>
                  <a:srgbClr val="0033CC"/>
                </a:solidFill>
                <a:latin typeface="Arial" panose="020B0604020202020204" pitchFamily="34" charset="0"/>
                <a:cs typeface="Arial" panose="020B0604020202020204" pitchFamily="34" charset="0"/>
              </a:rPr>
              <a:t>trị</a:t>
            </a:r>
            <a:r>
              <a:rPr lang="en-US" sz="2400" dirty="0">
                <a:solidFill>
                  <a:srgbClr val="0033CC"/>
                </a:solidFill>
                <a:latin typeface="Arial" panose="020B0604020202020204" pitchFamily="34" charset="0"/>
                <a:cs typeface="Arial" panose="020B0604020202020204" pitchFamily="34" charset="0"/>
              </a:rPr>
              <a:t> </a:t>
            </a:r>
            <a:r>
              <a:rPr lang="en-US" sz="2400" dirty="0" err="1">
                <a:solidFill>
                  <a:srgbClr val="0033CC"/>
                </a:solidFill>
                <a:latin typeface="Arial" panose="020B0604020202020204" pitchFamily="34" charset="0"/>
                <a:cs typeface="Arial" panose="020B0604020202020204" pitchFamily="34" charset="0"/>
              </a:rPr>
              <a:t>trung</a:t>
            </a:r>
            <a:r>
              <a:rPr lang="en-US" sz="2400" dirty="0">
                <a:solidFill>
                  <a:srgbClr val="0033CC"/>
                </a:solidFill>
                <a:latin typeface="Arial" panose="020B0604020202020204" pitchFamily="34" charset="0"/>
                <a:cs typeface="Arial" panose="020B0604020202020204" pitchFamily="34" charset="0"/>
              </a:rPr>
              <a:t> </a:t>
            </a:r>
            <a:r>
              <a:rPr lang="en-US" sz="2400" dirty="0" err="1">
                <a:solidFill>
                  <a:srgbClr val="0033CC"/>
                </a:solidFill>
                <a:latin typeface="Arial" panose="020B0604020202020204" pitchFamily="34" charset="0"/>
                <a:cs typeface="Arial" panose="020B0604020202020204" pitchFamily="34" charset="0"/>
              </a:rPr>
              <a:t>bình</a:t>
            </a:r>
            <a:r>
              <a:rPr lang="en-US" sz="2400" dirty="0">
                <a:solidFill>
                  <a:srgbClr val="0033CC"/>
                </a:solidFill>
                <a:latin typeface="Arial" panose="020B0604020202020204" pitchFamily="34" charset="0"/>
                <a:cs typeface="Arial" panose="020B0604020202020204" pitchFamily="34" charset="0"/>
              </a:rPr>
              <a:t> </a:t>
            </a:r>
            <a:r>
              <a:rPr lang="en-US" sz="2400" dirty="0" err="1">
                <a:solidFill>
                  <a:srgbClr val="0033CC"/>
                </a:solidFill>
                <a:latin typeface="Arial" panose="020B0604020202020204" pitchFamily="34" charset="0"/>
                <a:cs typeface="Arial" panose="020B0604020202020204" pitchFamily="34" charset="0"/>
              </a:rPr>
              <a:t>của</a:t>
            </a:r>
            <a:r>
              <a:rPr lang="en-US" sz="2400" dirty="0">
                <a:solidFill>
                  <a:srgbClr val="0033CC"/>
                </a:solidFill>
                <a:latin typeface="Arial" panose="020B0604020202020204" pitchFamily="34" charset="0"/>
                <a:cs typeface="Arial" panose="020B0604020202020204" pitchFamily="34" charset="0"/>
              </a:rPr>
              <a:t> </a:t>
            </a:r>
            <a:r>
              <a:rPr lang="en-US" sz="2400" dirty="0" err="1">
                <a:solidFill>
                  <a:srgbClr val="0033CC"/>
                </a:solidFill>
                <a:latin typeface="Arial" panose="020B0604020202020204" pitchFamily="34" charset="0"/>
                <a:cs typeface="Arial" panose="020B0604020202020204" pitchFamily="34" charset="0"/>
              </a:rPr>
              <a:t>các</a:t>
            </a:r>
            <a:r>
              <a:rPr lang="en-US" sz="2400" dirty="0">
                <a:solidFill>
                  <a:srgbClr val="0033CC"/>
                </a:solidFill>
                <a:latin typeface="Arial" panose="020B0604020202020204" pitchFamily="34" charset="0"/>
                <a:cs typeface="Arial" panose="020B0604020202020204" pitchFamily="34" charset="0"/>
              </a:rPr>
              <a:t> </a:t>
            </a:r>
            <a:r>
              <a:rPr lang="en-US" sz="2400" dirty="0" err="1">
                <a:solidFill>
                  <a:srgbClr val="0033CC"/>
                </a:solidFill>
                <a:latin typeface="Arial" panose="020B0604020202020204" pitchFamily="34" charset="0"/>
                <a:cs typeface="Arial" panose="020B0604020202020204" pitchFamily="34" charset="0"/>
              </a:rPr>
              <a:t>kết</a:t>
            </a:r>
            <a:r>
              <a:rPr lang="en-US" sz="2400" dirty="0">
                <a:solidFill>
                  <a:srgbClr val="0033CC"/>
                </a:solidFill>
                <a:latin typeface="Arial" panose="020B0604020202020204" pitchFamily="34" charset="0"/>
                <a:cs typeface="Arial" panose="020B0604020202020204" pitchFamily="34" charset="0"/>
              </a:rPr>
              <a:t> </a:t>
            </a:r>
            <a:r>
              <a:rPr lang="en-US" sz="2400" dirty="0" err="1">
                <a:solidFill>
                  <a:srgbClr val="0033CC"/>
                </a:solidFill>
                <a:latin typeface="Arial" panose="020B0604020202020204" pitchFamily="34" charset="0"/>
                <a:cs typeface="Arial" panose="020B0604020202020204" pitchFamily="34" charset="0"/>
              </a:rPr>
              <a:t>quả</a:t>
            </a:r>
            <a:r>
              <a:rPr lang="en-US" sz="2400" dirty="0">
                <a:solidFill>
                  <a:srgbClr val="0033CC"/>
                </a:solidFill>
                <a:latin typeface="Arial" panose="020B0604020202020204" pitchFamily="34" charset="0"/>
                <a:cs typeface="Arial" panose="020B0604020202020204" pitchFamily="34" charset="0"/>
              </a:rPr>
              <a:t> </a:t>
            </a:r>
            <a:r>
              <a:rPr lang="en-US" sz="2400" dirty="0" err="1">
                <a:solidFill>
                  <a:srgbClr val="0033CC"/>
                </a:solidFill>
                <a:latin typeface="Arial" panose="020B0604020202020204" pitchFamily="34" charset="0"/>
                <a:cs typeface="Arial" panose="020B0604020202020204" pitchFamily="34" charset="0"/>
              </a:rPr>
              <a:t>đo</a:t>
            </a:r>
            <a:r>
              <a:rPr lang="en-US" sz="2400" dirty="0">
                <a:solidFill>
                  <a:srgbClr val="0033CC"/>
                </a:solidFill>
                <a:latin typeface="Arial" panose="020B0604020202020204" pitchFamily="34" charset="0"/>
                <a:cs typeface="Arial" panose="020B0604020202020204" pitchFamily="34" charset="0"/>
              </a:rPr>
              <a:t>.</a:t>
            </a:r>
          </a:p>
        </p:txBody>
      </p:sp>
      <p:sp>
        <p:nvSpPr>
          <p:cNvPr id="3" name="Rectangle 2"/>
          <p:cNvSpPr/>
          <p:nvPr/>
        </p:nvSpPr>
        <p:spPr>
          <a:xfrm>
            <a:off x="3622304" y="520109"/>
            <a:ext cx="1606530" cy="584775"/>
          </a:xfrm>
          <a:prstGeom prst="rect">
            <a:avLst/>
          </a:prstGeom>
        </p:spPr>
        <p:txBody>
          <a:bodyPr wrap="none">
            <a:spAutoFit/>
          </a:bodyPr>
          <a:lstStyle/>
          <a:p>
            <a:r>
              <a:rPr lang="en-US" sz="3200" b="1" dirty="0">
                <a:solidFill>
                  <a:srgbClr val="FF0000"/>
                </a:solidFill>
                <a:latin typeface="Arial" panose="020B0604020202020204" pitchFamily="34" charset="0"/>
                <a:cs typeface="Arial" panose="020B0604020202020204" pitchFamily="34" charset="0"/>
              </a:rPr>
              <a:t>C = </a:t>
            </a:r>
            <a:r>
              <a:rPr lang="en-US" sz="3200" b="1" dirty="0" err="1">
                <a:solidFill>
                  <a:srgbClr val="FF0000"/>
                </a:solidFill>
                <a:latin typeface="Arial" panose="020B0604020202020204" pitchFamily="34" charset="0"/>
                <a:cs typeface="Arial" panose="020B0604020202020204" pitchFamily="34" charset="0"/>
              </a:rPr>
              <a:t>ΣCi</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0528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E5F5CBA-1038-DB3E-9B69-64B8F9EF1145}"/>
              </a:ext>
            </a:extLst>
          </p:cNvPr>
          <p:cNvGraphicFramePr>
            <a:graphicFrameLocks noGrp="1"/>
          </p:cNvGraphicFramePr>
          <p:nvPr>
            <p:extLst>
              <p:ext uri="{D42A27DB-BD31-4B8C-83A1-F6EECF244321}">
                <p14:modId xmlns:p14="http://schemas.microsoft.com/office/powerpoint/2010/main" val="894147802"/>
              </p:ext>
            </p:extLst>
          </p:nvPr>
        </p:nvGraphicFramePr>
        <p:xfrm>
          <a:off x="593835" y="2060192"/>
          <a:ext cx="11004330" cy="3913188"/>
        </p:xfrm>
        <a:graphic>
          <a:graphicData uri="http://schemas.openxmlformats.org/drawingml/2006/table">
            <a:tbl>
              <a:tblPr>
                <a:tableStyleId>{F5AB1C69-6EDB-4FF4-983F-18BD219EF322}</a:tableStyleId>
              </a:tblPr>
              <a:tblGrid>
                <a:gridCol w="833950">
                  <a:extLst>
                    <a:ext uri="{9D8B030D-6E8A-4147-A177-3AD203B41FA5}">
                      <a16:colId xmlns:a16="http://schemas.microsoft.com/office/drawing/2014/main" val="20000"/>
                    </a:ext>
                  </a:extLst>
                </a:gridCol>
                <a:gridCol w="3460237">
                  <a:extLst>
                    <a:ext uri="{9D8B030D-6E8A-4147-A177-3AD203B41FA5}">
                      <a16:colId xmlns:a16="http://schemas.microsoft.com/office/drawing/2014/main" val="20001"/>
                    </a:ext>
                  </a:extLst>
                </a:gridCol>
                <a:gridCol w="2463216">
                  <a:extLst>
                    <a:ext uri="{9D8B030D-6E8A-4147-A177-3AD203B41FA5}">
                      <a16:colId xmlns:a16="http://schemas.microsoft.com/office/drawing/2014/main" val="20002"/>
                    </a:ext>
                  </a:extLst>
                </a:gridCol>
                <a:gridCol w="4246927">
                  <a:extLst>
                    <a:ext uri="{9D8B030D-6E8A-4147-A177-3AD203B41FA5}">
                      <a16:colId xmlns:a16="http://schemas.microsoft.com/office/drawing/2014/main" val="20003"/>
                    </a:ext>
                  </a:extLst>
                </a:gridCol>
              </a:tblGrid>
              <a:tr h="1187533">
                <a:tc>
                  <a:txBody>
                    <a:bodyPr/>
                    <a:lstStyle/>
                    <a:p>
                      <a:pPr algn="ctr">
                        <a:lnSpc>
                          <a:spcPts val="1170"/>
                        </a:lnSpc>
                        <a:spcBef>
                          <a:spcPts val="600"/>
                        </a:spcBef>
                        <a:spcAft>
                          <a:spcPts val="600"/>
                        </a:spcAft>
                      </a:pPr>
                      <a:r>
                        <a:rPr lang="en-US" sz="2000" b="1" dirty="0">
                          <a:solidFill>
                            <a:srgbClr val="FF0000"/>
                          </a:solidFill>
                          <a:effectLst/>
                          <a:latin typeface="Arial" panose="020B0604020202020204" pitchFamily="34" charset="0"/>
                          <a:cs typeface="Arial" panose="020B0604020202020204" pitchFamily="34" charset="0"/>
                        </a:rPr>
                        <a:t>STT</a:t>
                      </a:r>
                      <a:endParaRPr lang="en-US" sz="2000" dirty="0">
                        <a:solidFill>
                          <a:srgbClr val="FF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lnSpc>
                          <a:spcPct val="100000"/>
                        </a:lnSpc>
                        <a:spcBef>
                          <a:spcPts val="600"/>
                        </a:spcBef>
                        <a:spcAft>
                          <a:spcPts val="600"/>
                        </a:spcAft>
                      </a:pPr>
                      <a:r>
                        <a:rPr lang="vi-VN" sz="2000" b="1" dirty="0">
                          <a:solidFill>
                            <a:srgbClr val="FF0000"/>
                          </a:solidFill>
                          <a:effectLst/>
                          <a:latin typeface="Arial" panose="020B0604020202020204" pitchFamily="34" charset="0"/>
                          <a:cs typeface="Arial" panose="020B0604020202020204" pitchFamily="34" charset="0"/>
                        </a:rPr>
                        <a:t>Chất gây ô nhiễm môi trường</a:t>
                      </a:r>
                      <a:endParaRPr lang="vi-VN" sz="2000" dirty="0">
                        <a:solidFill>
                          <a:srgbClr val="FF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lnSpc>
                          <a:spcPct val="100000"/>
                        </a:lnSpc>
                        <a:spcBef>
                          <a:spcPts val="600"/>
                        </a:spcBef>
                        <a:spcAft>
                          <a:spcPts val="600"/>
                        </a:spcAft>
                      </a:pPr>
                      <a:r>
                        <a:rPr lang="en-US" sz="2000" b="1" dirty="0" err="1">
                          <a:solidFill>
                            <a:srgbClr val="FF0000"/>
                          </a:solidFill>
                          <a:effectLst/>
                          <a:latin typeface="Arial" panose="020B0604020202020204" pitchFamily="34" charset="0"/>
                          <a:cs typeface="Arial" panose="020B0604020202020204" pitchFamily="34" charset="0"/>
                        </a:rPr>
                        <a:t>Mức</a:t>
                      </a:r>
                      <a:r>
                        <a:rPr lang="en-US" sz="2000" b="1" dirty="0">
                          <a:solidFill>
                            <a:srgbClr val="FF0000"/>
                          </a:solidFill>
                          <a:effectLst/>
                          <a:latin typeface="Arial" panose="020B0604020202020204" pitchFamily="34" charset="0"/>
                          <a:cs typeface="Arial" panose="020B0604020202020204" pitchFamily="34" charset="0"/>
                        </a:rPr>
                        <a:t> </a:t>
                      </a:r>
                      <a:r>
                        <a:rPr lang="en-US" sz="2000" b="1" dirty="0" err="1">
                          <a:solidFill>
                            <a:srgbClr val="FF0000"/>
                          </a:solidFill>
                          <a:effectLst/>
                          <a:latin typeface="Arial" panose="020B0604020202020204" pitchFamily="34" charset="0"/>
                          <a:cs typeface="Arial" panose="020B0604020202020204" pitchFamily="34" charset="0"/>
                        </a:rPr>
                        <a:t>thu</a:t>
                      </a:r>
                      <a:r>
                        <a:rPr lang="en-US" sz="2000" b="1" dirty="0">
                          <a:solidFill>
                            <a:srgbClr val="FF0000"/>
                          </a:solidFill>
                          <a:effectLst/>
                          <a:latin typeface="Arial" panose="020B0604020202020204" pitchFamily="34" charset="0"/>
                          <a:cs typeface="Arial" panose="020B0604020202020204" pitchFamily="34" charset="0"/>
                        </a:rPr>
                        <a:t> </a:t>
                      </a:r>
                      <a:r>
                        <a:rPr lang="en-US" sz="2000" b="1" dirty="0" err="1">
                          <a:solidFill>
                            <a:srgbClr val="FF0000"/>
                          </a:solidFill>
                          <a:effectLst/>
                          <a:latin typeface="Arial" panose="020B0604020202020204" pitchFamily="34" charset="0"/>
                          <a:cs typeface="Arial" panose="020B0604020202020204" pitchFamily="34" charset="0"/>
                        </a:rPr>
                        <a:t>phí</a:t>
                      </a:r>
                      <a:br>
                        <a:rPr lang="en-US" sz="2000" dirty="0">
                          <a:solidFill>
                            <a:srgbClr val="FF0000"/>
                          </a:solidFill>
                          <a:effectLst/>
                          <a:latin typeface="Arial" panose="020B0604020202020204" pitchFamily="34" charset="0"/>
                          <a:cs typeface="Arial" panose="020B0604020202020204" pitchFamily="34" charset="0"/>
                        </a:rPr>
                      </a:br>
                      <a:r>
                        <a:rPr lang="en-US" sz="2000" dirty="0">
                          <a:solidFill>
                            <a:srgbClr val="FF0000"/>
                          </a:solidFill>
                          <a:effectLst/>
                          <a:latin typeface="Arial" panose="020B0604020202020204" pitchFamily="34" charset="0"/>
                          <a:cs typeface="Arial" panose="020B0604020202020204" pitchFamily="34" charset="0"/>
                        </a:rPr>
                        <a:t>(</a:t>
                      </a:r>
                      <a:r>
                        <a:rPr lang="en-US" sz="2000" dirty="0" err="1">
                          <a:solidFill>
                            <a:srgbClr val="FF0000"/>
                          </a:solidFill>
                          <a:effectLst/>
                          <a:latin typeface="Arial" panose="020B0604020202020204" pitchFamily="34" charset="0"/>
                          <a:cs typeface="Arial" panose="020B0604020202020204" pitchFamily="34" charset="0"/>
                        </a:rPr>
                        <a:t>đồng</a:t>
                      </a:r>
                      <a:r>
                        <a:rPr lang="en-US" sz="2000" dirty="0">
                          <a:solidFill>
                            <a:srgbClr val="FF0000"/>
                          </a:solidFill>
                          <a:effectLst/>
                          <a:latin typeface="Arial" panose="020B0604020202020204" pitchFamily="34" charset="0"/>
                          <a:cs typeface="Arial" panose="020B0604020202020204" pitchFamily="34" charset="0"/>
                        </a:rPr>
                        <a:t>/</a:t>
                      </a:r>
                      <a:r>
                        <a:rPr lang="en-US" sz="2000" dirty="0" err="1">
                          <a:solidFill>
                            <a:srgbClr val="FF0000"/>
                          </a:solidFill>
                          <a:effectLst/>
                          <a:latin typeface="Arial" panose="020B0604020202020204" pitchFamily="34" charset="0"/>
                          <a:cs typeface="Arial" panose="020B0604020202020204" pitchFamily="34" charset="0"/>
                        </a:rPr>
                        <a:t>tấn</a:t>
                      </a:r>
                      <a:r>
                        <a:rPr lang="en-US" sz="2000" dirty="0">
                          <a:solidFill>
                            <a:srgbClr val="FF0000"/>
                          </a:solidFill>
                          <a:effectLst/>
                          <a:latin typeface="Arial" panose="020B0604020202020204" pitchFamily="34" charset="0"/>
                          <a:cs typeface="Arial" panose="020B06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lnSpc>
                          <a:spcPct val="100000"/>
                        </a:lnSpc>
                        <a:spcBef>
                          <a:spcPts val="600"/>
                        </a:spcBef>
                        <a:spcAft>
                          <a:spcPts val="600"/>
                        </a:spcAft>
                      </a:pPr>
                      <a:r>
                        <a:rPr lang="en-US" sz="2000" b="1" dirty="0" err="1">
                          <a:solidFill>
                            <a:srgbClr val="FF0000"/>
                          </a:solidFill>
                          <a:effectLst/>
                          <a:latin typeface="Arial" panose="020B0604020202020204" pitchFamily="34" charset="0"/>
                          <a:cs typeface="Arial" panose="020B0604020202020204" pitchFamily="34" charset="0"/>
                        </a:rPr>
                        <a:t>Ghi</a:t>
                      </a:r>
                      <a:r>
                        <a:rPr lang="en-US" sz="2000" b="1" dirty="0">
                          <a:solidFill>
                            <a:srgbClr val="FF0000"/>
                          </a:solidFill>
                          <a:effectLst/>
                          <a:latin typeface="Arial" panose="020B0604020202020204" pitchFamily="34" charset="0"/>
                          <a:cs typeface="Arial" panose="020B0604020202020204" pitchFamily="34" charset="0"/>
                        </a:rPr>
                        <a:t> </a:t>
                      </a:r>
                      <a:r>
                        <a:rPr lang="en-US" sz="2000" b="1" dirty="0" err="1">
                          <a:solidFill>
                            <a:srgbClr val="FF0000"/>
                          </a:solidFill>
                          <a:effectLst/>
                          <a:latin typeface="Arial" panose="020B0604020202020204" pitchFamily="34" charset="0"/>
                          <a:cs typeface="Arial" panose="020B0604020202020204" pitchFamily="34" charset="0"/>
                        </a:rPr>
                        <a:t>chú</a:t>
                      </a:r>
                      <a:endParaRPr lang="en-US" sz="2000" b="1" dirty="0">
                        <a:solidFill>
                          <a:srgbClr val="FF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10000"/>
                  </a:ext>
                </a:extLst>
              </a:tr>
              <a:tr h="619788">
                <a:tc>
                  <a:txBody>
                    <a:bodyPr/>
                    <a:lstStyle/>
                    <a:p>
                      <a:pPr algn="ctr">
                        <a:lnSpc>
                          <a:spcPts val="1170"/>
                        </a:lnSpc>
                        <a:spcBef>
                          <a:spcPts val="600"/>
                        </a:spcBef>
                        <a:spcAft>
                          <a:spcPts val="600"/>
                        </a:spcAft>
                      </a:pPr>
                      <a:r>
                        <a:rPr lang="en-US" sz="2000">
                          <a:effectLst/>
                          <a:latin typeface="Arial" panose="020B0604020202020204" pitchFamily="34" charset="0"/>
                          <a:cs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70"/>
                        </a:lnSpc>
                        <a:spcBef>
                          <a:spcPts val="600"/>
                        </a:spcBef>
                        <a:spcAft>
                          <a:spcPts val="600"/>
                        </a:spcAft>
                      </a:pPr>
                      <a:r>
                        <a:rPr lang="en-US" sz="2000" dirty="0" err="1">
                          <a:effectLst/>
                          <a:latin typeface="Arial" panose="020B0604020202020204" pitchFamily="34" charset="0"/>
                          <a:cs typeface="Arial" panose="020B0604020202020204" pitchFamily="34" charset="0"/>
                        </a:rPr>
                        <a:t>Bụi</a:t>
                      </a:r>
                      <a:endParaRPr lang="en-US" sz="2000" dirty="0">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170"/>
                        </a:lnSpc>
                        <a:spcBef>
                          <a:spcPts val="600"/>
                        </a:spcBef>
                        <a:spcAft>
                          <a:spcPts val="600"/>
                        </a:spcAft>
                      </a:pPr>
                      <a:r>
                        <a:rPr lang="en-US" sz="2000" i="1" dirty="0">
                          <a:effectLst/>
                          <a:latin typeface="Arial" panose="020B0604020202020204" pitchFamily="34" charset="0"/>
                          <a:cs typeface="Arial" panose="020B0604020202020204" pitchFamily="34" charset="0"/>
                        </a:rPr>
                        <a:t>800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marL="457200" indent="-285750" algn="l">
                        <a:lnSpc>
                          <a:spcPct val="100000"/>
                        </a:lnSpc>
                        <a:spcBef>
                          <a:spcPts val="600"/>
                        </a:spcBef>
                        <a:spcAft>
                          <a:spcPts val="600"/>
                        </a:spcAft>
                        <a:buFont typeface="Arial" panose="020B0604020202020204" pitchFamily="34" charset="0"/>
                        <a:buChar char="•"/>
                      </a:pPr>
                      <a:r>
                        <a:rPr lang="en-US" sz="2000" dirty="0" err="1">
                          <a:effectLst/>
                          <a:latin typeface="Arial" panose="020B0604020202020204" pitchFamily="34" charset="0"/>
                          <a:cs typeface="Arial" panose="020B0604020202020204" pitchFamily="34" charset="0"/>
                        </a:rPr>
                        <a:t>Nếu</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nồng</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độ</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chất</a:t>
                      </a:r>
                      <a:r>
                        <a:rPr lang="en-US" sz="2000" dirty="0">
                          <a:effectLst/>
                          <a:latin typeface="Arial" panose="020B0604020202020204" pitchFamily="34" charset="0"/>
                          <a:cs typeface="Arial" panose="020B0604020202020204" pitchFamily="34" charset="0"/>
                        </a:rPr>
                        <a:t> ô </a:t>
                      </a:r>
                      <a:r>
                        <a:rPr lang="en-US" sz="2000" b="0" dirty="0" err="1">
                          <a:effectLst/>
                          <a:latin typeface="Arial" panose="020B0604020202020204" pitchFamily="34" charset="0"/>
                          <a:cs typeface="Arial" panose="020B0604020202020204" pitchFamily="34" charset="0"/>
                        </a:rPr>
                        <a:t>nhiễm</a:t>
                      </a:r>
                      <a:r>
                        <a:rPr lang="en-US" sz="2000" b="1" dirty="0">
                          <a:effectLst/>
                          <a:latin typeface="Arial" panose="020B0604020202020204" pitchFamily="34" charset="0"/>
                          <a:cs typeface="Arial" panose="020B0604020202020204" pitchFamily="34" charset="0"/>
                        </a:rPr>
                        <a:t> &lt; 30% </a:t>
                      </a:r>
                      <a:r>
                        <a:rPr lang="en-US" sz="2000" dirty="0">
                          <a:effectLst/>
                          <a:latin typeface="Arial" panose="020B0604020202020204" pitchFamily="34" charset="0"/>
                          <a:cs typeface="Arial" panose="020B0604020202020204" pitchFamily="34" charset="0"/>
                        </a:rPr>
                        <a:t>so </a:t>
                      </a:r>
                      <a:r>
                        <a:rPr lang="en-US" sz="2000" dirty="0" err="1">
                          <a:effectLst/>
                          <a:latin typeface="Arial" panose="020B0604020202020204" pitchFamily="34" charset="0"/>
                          <a:cs typeface="Arial" panose="020B0604020202020204" pitchFamily="34" charset="0"/>
                        </a:rPr>
                        <a:t>với</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quy</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chuẩn</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mức</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thu</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phí</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bằng</a:t>
                      </a:r>
                      <a:r>
                        <a:rPr lang="en-US" sz="2000" dirty="0">
                          <a:effectLst/>
                          <a:latin typeface="Arial" panose="020B0604020202020204" pitchFamily="34" charset="0"/>
                          <a:cs typeface="Arial" panose="020B0604020202020204" pitchFamily="34" charset="0"/>
                        </a:rPr>
                        <a:t> </a:t>
                      </a:r>
                      <a:r>
                        <a:rPr lang="en-US" sz="2000" b="1" dirty="0">
                          <a:effectLst/>
                          <a:latin typeface="Arial" panose="020B0604020202020204" pitchFamily="34" charset="0"/>
                          <a:cs typeface="Arial" panose="020B0604020202020204" pitchFamily="34" charset="0"/>
                        </a:rPr>
                        <a:t>75%C.</a:t>
                      </a:r>
                    </a:p>
                    <a:p>
                      <a:pPr marL="457200" indent="-285750" algn="l">
                        <a:lnSpc>
                          <a:spcPct val="100000"/>
                        </a:lnSpc>
                        <a:spcBef>
                          <a:spcPts val="600"/>
                        </a:spcBef>
                        <a:spcAft>
                          <a:spcPts val="600"/>
                        </a:spcAft>
                        <a:buFont typeface="Arial" panose="020B0604020202020204" pitchFamily="34" charset="0"/>
                        <a:buChar char="•"/>
                      </a:pPr>
                      <a:r>
                        <a:rPr lang="en-US" sz="2000" dirty="0" err="1">
                          <a:effectLst/>
                          <a:latin typeface="Arial" panose="020B0604020202020204" pitchFamily="34" charset="0"/>
                          <a:cs typeface="Arial" panose="020B0604020202020204" pitchFamily="34" charset="0"/>
                        </a:rPr>
                        <a:t>Nếu</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nồng</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độ</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chất</a:t>
                      </a:r>
                      <a:r>
                        <a:rPr lang="en-US" sz="2000" dirty="0">
                          <a:effectLst/>
                          <a:latin typeface="Arial" panose="020B0604020202020204" pitchFamily="34" charset="0"/>
                          <a:cs typeface="Arial" panose="020B0604020202020204" pitchFamily="34" charset="0"/>
                        </a:rPr>
                        <a:t> ô </a:t>
                      </a:r>
                      <a:r>
                        <a:rPr lang="en-US" sz="2000" dirty="0" err="1">
                          <a:effectLst/>
                          <a:latin typeface="Arial" panose="020B0604020202020204" pitchFamily="34" charset="0"/>
                          <a:cs typeface="Arial" panose="020B0604020202020204" pitchFamily="34" charset="0"/>
                        </a:rPr>
                        <a:t>nhiễm</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thấp</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hơn</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từ</a:t>
                      </a:r>
                      <a:r>
                        <a:rPr lang="en-US" sz="2000" dirty="0">
                          <a:effectLst/>
                          <a:latin typeface="Arial" panose="020B0604020202020204" pitchFamily="34" charset="0"/>
                          <a:cs typeface="Arial" panose="020B0604020202020204" pitchFamily="34" charset="0"/>
                        </a:rPr>
                        <a:t> </a:t>
                      </a:r>
                      <a:r>
                        <a:rPr lang="en-US" sz="2000" b="1" dirty="0">
                          <a:effectLst/>
                          <a:latin typeface="Arial" panose="020B0604020202020204" pitchFamily="34" charset="0"/>
                          <a:cs typeface="Arial" panose="020B0604020202020204" pitchFamily="34" charset="0"/>
                        </a:rPr>
                        <a:t>&gt;= 30%</a:t>
                      </a:r>
                      <a:r>
                        <a:rPr lang="en-US" sz="2000" dirty="0">
                          <a:effectLst/>
                          <a:latin typeface="Arial" panose="020B0604020202020204" pitchFamily="34" charset="0"/>
                          <a:cs typeface="Arial" panose="020B0604020202020204" pitchFamily="34" charset="0"/>
                        </a:rPr>
                        <a:t> so </a:t>
                      </a:r>
                      <a:r>
                        <a:rPr lang="en-US" sz="2000" dirty="0" err="1">
                          <a:effectLst/>
                          <a:latin typeface="Arial" panose="020B0604020202020204" pitchFamily="34" charset="0"/>
                          <a:cs typeface="Arial" panose="020B0604020202020204" pitchFamily="34" charset="0"/>
                        </a:rPr>
                        <a:t>với</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quy</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chuẩn</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mức</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thu</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phí</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bằng</a:t>
                      </a:r>
                      <a:r>
                        <a:rPr lang="en-US" sz="2000" dirty="0">
                          <a:effectLst/>
                          <a:latin typeface="Arial" panose="020B0604020202020204" pitchFamily="34" charset="0"/>
                          <a:cs typeface="Arial" panose="020B0604020202020204" pitchFamily="34" charset="0"/>
                        </a:rPr>
                        <a:t> </a:t>
                      </a:r>
                      <a:r>
                        <a:rPr lang="en-US" sz="2000" b="1" dirty="0">
                          <a:effectLst/>
                          <a:latin typeface="Arial" panose="020B0604020202020204" pitchFamily="34" charset="0"/>
                          <a:cs typeface="Arial" panose="020B0604020202020204" pitchFamily="34" charset="0"/>
                        </a:rPr>
                        <a:t>50%C.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619788">
                <a:tc>
                  <a:txBody>
                    <a:bodyPr/>
                    <a:lstStyle/>
                    <a:p>
                      <a:pPr algn="ctr">
                        <a:lnSpc>
                          <a:spcPts val="1170"/>
                        </a:lnSpc>
                        <a:spcBef>
                          <a:spcPts val="600"/>
                        </a:spcBef>
                        <a:spcAft>
                          <a:spcPts val="600"/>
                        </a:spcAft>
                      </a:pPr>
                      <a:r>
                        <a:rPr lang="en-US" sz="2000">
                          <a:effectLst/>
                          <a:latin typeface="Arial" panose="020B0604020202020204" pitchFamily="34" charset="0"/>
                          <a:cs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70"/>
                        </a:lnSpc>
                        <a:spcBef>
                          <a:spcPts val="600"/>
                        </a:spcBef>
                        <a:spcAft>
                          <a:spcPts val="600"/>
                        </a:spcAft>
                      </a:pPr>
                      <a:r>
                        <a:rPr lang="pt-BR" sz="2000" dirty="0">
                          <a:effectLst/>
                          <a:latin typeface="Arial" panose="020B0604020202020204" pitchFamily="34" charset="0"/>
                          <a:cs typeface="Arial" panose="020B0604020202020204" pitchFamily="34" charset="0"/>
                        </a:rPr>
                        <a:t>NO</a:t>
                      </a:r>
                      <a:r>
                        <a:rPr lang="pt-BR" sz="2000" baseline="-25000" dirty="0">
                          <a:effectLst/>
                          <a:latin typeface="Arial" panose="020B0604020202020204" pitchFamily="34" charset="0"/>
                          <a:cs typeface="Arial" panose="020B0604020202020204" pitchFamily="34" charset="0"/>
                        </a:rPr>
                        <a:t>x</a:t>
                      </a:r>
                      <a:r>
                        <a:rPr lang="pt-BR" sz="2000" dirty="0">
                          <a:effectLst/>
                          <a:latin typeface="Arial" panose="020B0604020202020204" pitchFamily="34" charset="0"/>
                          <a:cs typeface="Arial" panose="020B0604020202020204" pitchFamily="34" charset="0"/>
                        </a:rPr>
                        <a:t> (gồm NO</a:t>
                      </a:r>
                      <a:r>
                        <a:rPr lang="pt-BR" sz="2000" baseline="-25000" dirty="0">
                          <a:effectLst/>
                          <a:latin typeface="Arial" panose="020B0604020202020204" pitchFamily="34" charset="0"/>
                          <a:cs typeface="Arial" panose="020B0604020202020204" pitchFamily="34" charset="0"/>
                        </a:rPr>
                        <a:t>2</a:t>
                      </a:r>
                      <a:r>
                        <a:rPr lang="pt-BR" sz="2000" dirty="0">
                          <a:effectLst/>
                          <a:latin typeface="Arial" panose="020B0604020202020204" pitchFamily="34" charset="0"/>
                          <a:cs typeface="Arial" panose="020B0604020202020204" pitchFamily="34" charset="0"/>
                        </a:rPr>
                        <a:t> và 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170"/>
                        </a:lnSpc>
                        <a:spcBef>
                          <a:spcPts val="600"/>
                        </a:spcBef>
                        <a:spcAft>
                          <a:spcPts val="600"/>
                        </a:spcAft>
                      </a:pPr>
                      <a:r>
                        <a:rPr lang="en-US" sz="2000" i="1" dirty="0">
                          <a:effectLst/>
                          <a:latin typeface="Arial" panose="020B0604020202020204" pitchFamily="34" charset="0"/>
                          <a:cs typeface="Arial" panose="020B0604020202020204" pitchFamily="34" charset="0"/>
                        </a:rPr>
                        <a:t>800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ts val="1170"/>
                        </a:lnSpc>
                        <a:spcBef>
                          <a:spcPts val="600"/>
                        </a:spcBef>
                        <a:spcAft>
                          <a:spcPts val="600"/>
                        </a:spcAft>
                      </a:pPr>
                      <a:endParaRPr lang="en-US" dirty="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19788">
                <a:tc>
                  <a:txBody>
                    <a:bodyPr/>
                    <a:lstStyle/>
                    <a:p>
                      <a:pPr algn="ctr">
                        <a:lnSpc>
                          <a:spcPts val="1170"/>
                        </a:lnSpc>
                        <a:spcBef>
                          <a:spcPts val="600"/>
                        </a:spcBef>
                        <a:spcAft>
                          <a:spcPts val="600"/>
                        </a:spcAft>
                      </a:pPr>
                      <a:r>
                        <a:rPr lang="en-US" sz="2000">
                          <a:effectLst/>
                          <a:latin typeface="Arial" panose="020B0604020202020204" pitchFamily="34" charset="0"/>
                          <a:cs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70"/>
                        </a:lnSpc>
                        <a:spcBef>
                          <a:spcPts val="600"/>
                        </a:spcBef>
                        <a:spcAft>
                          <a:spcPts val="600"/>
                        </a:spcAft>
                      </a:pPr>
                      <a:r>
                        <a:rPr lang="en-US" sz="2000" dirty="0" err="1">
                          <a:effectLst/>
                          <a:latin typeface="Arial" panose="020B0604020202020204" pitchFamily="34" charset="0"/>
                          <a:cs typeface="Arial" panose="020B0604020202020204" pitchFamily="34" charset="0"/>
                        </a:rPr>
                        <a:t>SO</a:t>
                      </a:r>
                      <a:r>
                        <a:rPr lang="en-US" sz="2000" baseline="-25000" dirty="0" err="1">
                          <a:effectLst/>
                          <a:latin typeface="Arial" panose="020B0604020202020204" pitchFamily="34" charset="0"/>
                          <a:cs typeface="Arial" panose="020B0604020202020204" pitchFamily="34" charset="0"/>
                        </a:rPr>
                        <a:t>x</a:t>
                      </a:r>
                      <a:endParaRPr lang="en-US" sz="2000" dirty="0">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170"/>
                        </a:lnSpc>
                        <a:spcBef>
                          <a:spcPts val="600"/>
                        </a:spcBef>
                        <a:spcAft>
                          <a:spcPts val="600"/>
                        </a:spcAft>
                      </a:pPr>
                      <a:r>
                        <a:rPr lang="en-US" sz="2000" i="1" dirty="0">
                          <a:effectLst/>
                          <a:latin typeface="Arial" panose="020B0604020202020204" pitchFamily="34" charset="0"/>
                          <a:cs typeface="Arial" panose="020B0604020202020204" pitchFamily="34" charset="0"/>
                        </a:rPr>
                        <a:t>700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ts val="1170"/>
                        </a:lnSpc>
                        <a:spcBef>
                          <a:spcPts val="600"/>
                        </a:spcBef>
                        <a:spcAft>
                          <a:spcPts val="600"/>
                        </a:spcAft>
                      </a:pPr>
                      <a:endParaRPr lang="en-US" dirty="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866291">
                <a:tc>
                  <a:txBody>
                    <a:bodyPr/>
                    <a:lstStyle/>
                    <a:p>
                      <a:pPr algn="ctr">
                        <a:lnSpc>
                          <a:spcPts val="1170"/>
                        </a:lnSpc>
                        <a:spcBef>
                          <a:spcPts val="600"/>
                        </a:spcBef>
                        <a:spcAft>
                          <a:spcPts val="600"/>
                        </a:spcAft>
                      </a:pPr>
                      <a:r>
                        <a:rPr lang="en-US" sz="2000">
                          <a:effectLst/>
                          <a:latin typeface="Arial" panose="020B0604020202020204" pitchFamily="34" charset="0"/>
                          <a:cs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70"/>
                        </a:lnSpc>
                        <a:spcBef>
                          <a:spcPts val="600"/>
                        </a:spcBef>
                        <a:spcAft>
                          <a:spcPts val="600"/>
                        </a:spcAft>
                      </a:pPr>
                      <a:r>
                        <a:rPr lang="en-US" sz="2000" dirty="0">
                          <a:effectLst/>
                          <a:latin typeface="Arial" panose="020B0604020202020204" pitchFamily="34" charset="0"/>
                          <a:cs typeface="Arial" panose="020B0604020202020204" pitchFamily="34" charset="0"/>
                        </a:rPr>
                        <a:t>CO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170"/>
                        </a:lnSpc>
                        <a:spcBef>
                          <a:spcPts val="600"/>
                        </a:spcBef>
                        <a:spcAft>
                          <a:spcPts val="600"/>
                        </a:spcAft>
                      </a:pPr>
                      <a:r>
                        <a:rPr lang="en-US" sz="2000" i="1" dirty="0">
                          <a:effectLst/>
                          <a:latin typeface="Arial" panose="020B0604020202020204" pitchFamily="34" charset="0"/>
                          <a:cs typeface="Arial" panose="020B0604020202020204" pitchFamily="34" charset="0"/>
                        </a:rPr>
                        <a:t>500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ts val="1170"/>
                        </a:lnSpc>
                        <a:spcBef>
                          <a:spcPts val="600"/>
                        </a:spcBef>
                        <a:spcAft>
                          <a:spcPts val="600"/>
                        </a:spcAft>
                      </a:pPr>
                      <a:endParaRPr lang="en-US" dirty="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6" name="TextBox 5">
            <a:extLst>
              <a:ext uri="{FF2B5EF4-FFF2-40B4-BE49-F238E27FC236}">
                <a16:creationId xmlns:a16="http://schemas.microsoft.com/office/drawing/2014/main" id="{CAD40339-0D8B-88F4-2824-CACF61E135E1}"/>
              </a:ext>
            </a:extLst>
          </p:cNvPr>
          <p:cNvSpPr txBox="1"/>
          <p:nvPr/>
        </p:nvSpPr>
        <p:spPr>
          <a:xfrm>
            <a:off x="532023" y="536882"/>
            <a:ext cx="9291145" cy="584775"/>
          </a:xfrm>
          <a:prstGeom prst="rect">
            <a:avLst/>
          </a:prstGeom>
          <a:noFill/>
        </p:spPr>
        <p:txBody>
          <a:bodyPr wrap="square">
            <a:spAutoFit/>
          </a:bodyPr>
          <a:lstStyle/>
          <a:p>
            <a:r>
              <a:rPr lang="en-US" sz="3200" b="1" dirty="0" err="1"/>
              <a:t>Mức</a:t>
            </a:r>
            <a:r>
              <a:rPr lang="en-US" sz="3200" b="1" dirty="0"/>
              <a:t> </a:t>
            </a:r>
            <a:r>
              <a:rPr lang="en-US" sz="3200" b="1" dirty="0" err="1"/>
              <a:t>thu</a:t>
            </a:r>
            <a:r>
              <a:rPr lang="en-US" sz="3200" b="1" dirty="0"/>
              <a:t> </a:t>
            </a:r>
            <a:r>
              <a:rPr lang="en-US" sz="3200" b="1" dirty="0" err="1"/>
              <a:t>phí</a:t>
            </a:r>
            <a:r>
              <a:rPr lang="en-US" sz="3200" b="1" dirty="0"/>
              <a:t> </a:t>
            </a:r>
            <a:r>
              <a:rPr lang="en-US" sz="2400" i="1" dirty="0"/>
              <a:t>(</a:t>
            </a:r>
            <a:r>
              <a:rPr lang="en-US" sz="2400" i="1" dirty="0" err="1"/>
              <a:t>tính</a:t>
            </a:r>
            <a:r>
              <a:rPr lang="en-US" sz="2400" i="1" dirty="0"/>
              <a:t> </a:t>
            </a:r>
            <a:r>
              <a:rPr lang="en-US" sz="2400" i="1" dirty="0" err="1"/>
              <a:t>cho</a:t>
            </a:r>
            <a:r>
              <a:rPr lang="en-US" sz="2400" i="1" dirty="0"/>
              <a:t> </a:t>
            </a:r>
            <a:r>
              <a:rPr lang="en-US" sz="2400" i="1" dirty="0" err="1"/>
              <a:t>mỗi</a:t>
            </a:r>
            <a:r>
              <a:rPr lang="en-US" sz="2400" i="1" dirty="0"/>
              <a:t> </a:t>
            </a:r>
            <a:r>
              <a:rPr lang="en-US" sz="2400" i="1" dirty="0" err="1"/>
              <a:t>dòng</a:t>
            </a:r>
            <a:r>
              <a:rPr lang="en-US" sz="2400" i="1" dirty="0"/>
              <a:t> </a:t>
            </a:r>
            <a:r>
              <a:rPr lang="en-US" sz="2400" i="1" dirty="0" err="1"/>
              <a:t>khí</a:t>
            </a:r>
            <a:r>
              <a:rPr lang="en-US" sz="2400" i="1" dirty="0"/>
              <a:t> </a:t>
            </a:r>
            <a:r>
              <a:rPr lang="en-US" sz="2400" i="1" dirty="0" err="1"/>
              <a:t>thải</a:t>
            </a:r>
            <a:r>
              <a:rPr lang="en-US" sz="2400" i="1" dirty="0"/>
              <a:t>)</a:t>
            </a:r>
            <a:r>
              <a:rPr lang="en-US" sz="3200" dirty="0"/>
              <a:t>:</a:t>
            </a:r>
            <a:r>
              <a:rPr lang="en-US" sz="3200" b="1" dirty="0"/>
              <a:t> </a:t>
            </a:r>
            <a:endParaRPr lang="en-US" sz="3200" dirty="0"/>
          </a:p>
        </p:txBody>
      </p:sp>
      <p:sp>
        <p:nvSpPr>
          <p:cNvPr id="7" name="TextBox 6">
            <a:extLst>
              <a:ext uri="{FF2B5EF4-FFF2-40B4-BE49-F238E27FC236}">
                <a16:creationId xmlns:a16="http://schemas.microsoft.com/office/drawing/2014/main" id="{8383802F-4655-8561-E582-CF74F7EEBEFD}"/>
              </a:ext>
            </a:extLst>
          </p:cNvPr>
          <p:cNvSpPr txBox="1"/>
          <p:nvPr/>
        </p:nvSpPr>
        <p:spPr>
          <a:xfrm>
            <a:off x="1655378" y="1424356"/>
            <a:ext cx="9789370" cy="461665"/>
          </a:xfrm>
          <a:prstGeom prst="rect">
            <a:avLst/>
          </a:prstGeom>
          <a:noFill/>
        </p:spPr>
        <p:txBody>
          <a:bodyPr wrap="square">
            <a:spAutoFit/>
          </a:bodyPr>
          <a:lstStyle/>
          <a:p>
            <a:r>
              <a:rPr lang="en-US" sz="2400" i="1" dirty="0"/>
              <a:t>(</a:t>
            </a:r>
            <a:r>
              <a:rPr lang="en-US" sz="2400" i="1" dirty="0" err="1"/>
              <a:t>Chỉ</a:t>
            </a:r>
            <a:r>
              <a:rPr lang="en-US" sz="2400" i="1" dirty="0"/>
              <a:t> </a:t>
            </a:r>
            <a:r>
              <a:rPr lang="en-US" sz="2400" i="1" dirty="0" err="1"/>
              <a:t>tính</a:t>
            </a:r>
            <a:r>
              <a:rPr lang="en-US" sz="2400" i="1" dirty="0"/>
              <a:t> </a:t>
            </a:r>
            <a:r>
              <a:rPr lang="en-US" sz="2400" i="1" dirty="0" err="1"/>
              <a:t>phí</a:t>
            </a:r>
            <a:r>
              <a:rPr lang="en-US" sz="2400" i="1" dirty="0"/>
              <a:t> </a:t>
            </a:r>
            <a:r>
              <a:rPr lang="en-US" sz="2400" i="1" dirty="0" err="1"/>
              <a:t>đối</a:t>
            </a:r>
            <a:r>
              <a:rPr lang="en-US" sz="2400" i="1" dirty="0"/>
              <a:t> </a:t>
            </a:r>
            <a:r>
              <a:rPr lang="en-US" sz="2400" i="1" dirty="0" err="1"/>
              <a:t>với</a:t>
            </a:r>
            <a:r>
              <a:rPr lang="en-US" sz="2400" i="1" dirty="0"/>
              <a:t> </a:t>
            </a:r>
            <a:r>
              <a:rPr lang="en-US" sz="2400" i="1" dirty="0" err="1"/>
              <a:t>các</a:t>
            </a:r>
            <a:r>
              <a:rPr lang="en-US" sz="2400" i="1" dirty="0"/>
              <a:t> </a:t>
            </a:r>
            <a:r>
              <a:rPr lang="en-US" sz="2400" i="1" dirty="0" err="1"/>
              <a:t>đối</a:t>
            </a:r>
            <a:r>
              <a:rPr lang="en-US" sz="2400" i="1" dirty="0"/>
              <a:t> </a:t>
            </a:r>
            <a:r>
              <a:rPr lang="en-US" sz="2400" i="1" dirty="0" err="1"/>
              <a:t>tượng</a:t>
            </a:r>
            <a:r>
              <a:rPr lang="en-US" sz="2400" i="1" dirty="0"/>
              <a:t> </a:t>
            </a:r>
            <a:r>
              <a:rPr lang="en-US" sz="2400" i="1" dirty="0" err="1"/>
              <a:t>có</a:t>
            </a:r>
            <a:r>
              <a:rPr lang="en-US" sz="2400" i="1" dirty="0"/>
              <a:t> </a:t>
            </a:r>
            <a:r>
              <a:rPr lang="en-US" sz="2400" i="1" dirty="0" err="1"/>
              <a:t>quan</a:t>
            </a:r>
            <a:r>
              <a:rPr lang="en-US" sz="2400" i="1" dirty="0"/>
              <a:t> </a:t>
            </a:r>
            <a:r>
              <a:rPr lang="en-US" sz="2400" i="1" dirty="0" err="1"/>
              <a:t>trắc</a:t>
            </a:r>
            <a:r>
              <a:rPr lang="en-US" sz="2400" i="1" dirty="0"/>
              <a:t> </a:t>
            </a:r>
            <a:r>
              <a:rPr lang="en-US" sz="2400" i="1" dirty="0" err="1"/>
              <a:t>các</a:t>
            </a:r>
            <a:r>
              <a:rPr lang="en-US" sz="2400" i="1" dirty="0"/>
              <a:t> </a:t>
            </a:r>
            <a:r>
              <a:rPr lang="en-US" sz="2400" i="1" dirty="0" err="1"/>
              <a:t>thông</a:t>
            </a:r>
            <a:r>
              <a:rPr lang="en-US" sz="2400" i="1" dirty="0"/>
              <a:t> </a:t>
            </a:r>
            <a:r>
              <a:rPr lang="en-US" sz="2400" i="1" dirty="0" err="1"/>
              <a:t>số</a:t>
            </a:r>
            <a:r>
              <a:rPr lang="en-US" sz="2400" i="1" dirty="0"/>
              <a:t> </a:t>
            </a:r>
            <a:r>
              <a:rPr lang="en-US" sz="2400" i="1" dirty="0" err="1"/>
              <a:t>dưới</a:t>
            </a:r>
            <a:r>
              <a:rPr lang="en-US" sz="2400" i="1" dirty="0"/>
              <a:t> </a:t>
            </a:r>
            <a:r>
              <a:rPr lang="en-US" sz="2400" i="1" dirty="0" err="1"/>
              <a:t>đây</a:t>
            </a:r>
            <a:r>
              <a:rPr lang="en-US" sz="2400" i="1" dirty="0"/>
              <a:t>)</a:t>
            </a:r>
            <a:endParaRPr lang="en-US" sz="3200" dirty="0"/>
          </a:p>
        </p:txBody>
      </p:sp>
    </p:spTree>
    <p:extLst>
      <p:ext uri="{BB962C8B-B14F-4D97-AF65-F5344CB8AC3E}">
        <p14:creationId xmlns:p14="http://schemas.microsoft.com/office/powerpoint/2010/main" val="2981053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13CCF8-1152-DE04-F11A-290A237EF51F}"/>
              </a:ext>
            </a:extLst>
          </p:cNvPr>
          <p:cNvSpPr txBox="1"/>
          <p:nvPr/>
        </p:nvSpPr>
        <p:spPr>
          <a:xfrm>
            <a:off x="295402" y="91619"/>
            <a:ext cx="12277573" cy="584775"/>
          </a:xfrm>
          <a:prstGeom prst="rect">
            <a:avLst/>
          </a:prstGeom>
          <a:noFill/>
        </p:spPr>
        <p:txBody>
          <a:bodyPr wrap="square">
            <a:spAutoFit/>
          </a:bodyPr>
          <a:lstStyle/>
          <a:p>
            <a:r>
              <a:rPr lang="en-US" sz="3200" b="1" u="sng" dirty="0" err="1">
                <a:solidFill>
                  <a:srgbClr val="FF0000"/>
                </a:solidFill>
              </a:rPr>
              <a:t>Ví</a:t>
            </a:r>
            <a:r>
              <a:rPr lang="en-US" sz="3200" b="1" u="sng" dirty="0">
                <a:solidFill>
                  <a:srgbClr val="FF0000"/>
                </a:solidFill>
              </a:rPr>
              <a:t> </a:t>
            </a:r>
            <a:r>
              <a:rPr lang="en-US" sz="3200" b="1" u="sng" dirty="0" err="1">
                <a:solidFill>
                  <a:srgbClr val="FF0000"/>
                </a:solidFill>
              </a:rPr>
              <a:t>dụ</a:t>
            </a:r>
            <a:r>
              <a:rPr lang="en-US" sz="3200" b="1" u="sng" dirty="0">
                <a:solidFill>
                  <a:srgbClr val="FF0000"/>
                </a:solidFill>
              </a:rPr>
              <a:t>:</a:t>
            </a:r>
            <a:r>
              <a:rPr lang="en-US" sz="2400" b="1" u="sng" dirty="0">
                <a:solidFill>
                  <a:srgbClr val="FF0000"/>
                </a:solidFill>
              </a:rPr>
              <a:t> </a:t>
            </a:r>
            <a:r>
              <a:rPr lang="en-US" sz="2400" b="1" dirty="0" err="1">
                <a:solidFill>
                  <a:srgbClr val="FF0000"/>
                </a:solidFill>
              </a:rPr>
              <a:t>Cách</a:t>
            </a:r>
            <a:r>
              <a:rPr lang="en-US" sz="2400" b="1" dirty="0">
                <a:solidFill>
                  <a:srgbClr val="FF0000"/>
                </a:solidFill>
              </a:rPr>
              <a:t> </a:t>
            </a:r>
            <a:r>
              <a:rPr lang="en-US" sz="2400" b="1" dirty="0" err="1">
                <a:solidFill>
                  <a:srgbClr val="FF0000"/>
                </a:solidFill>
              </a:rPr>
              <a:t>tính</a:t>
            </a:r>
            <a:r>
              <a:rPr lang="en-US" sz="2400" b="1" dirty="0">
                <a:solidFill>
                  <a:srgbClr val="FF0000"/>
                </a:solidFill>
              </a:rPr>
              <a:t> </a:t>
            </a:r>
            <a:r>
              <a:rPr lang="en-US" sz="2400" b="1" dirty="0" err="1">
                <a:solidFill>
                  <a:srgbClr val="FF0000"/>
                </a:solidFill>
              </a:rPr>
              <a:t>phí</a:t>
            </a:r>
            <a:r>
              <a:rPr lang="en-US" sz="2400" b="1" dirty="0">
                <a:solidFill>
                  <a:srgbClr val="FF0000"/>
                </a:solidFill>
              </a:rPr>
              <a:t> </a:t>
            </a:r>
            <a:r>
              <a:rPr lang="en-US" sz="2400" b="1" dirty="0" err="1">
                <a:solidFill>
                  <a:srgbClr val="FF0000"/>
                </a:solidFill>
              </a:rPr>
              <a:t>trong</a:t>
            </a:r>
            <a:r>
              <a:rPr lang="en-US" sz="2400" b="1" dirty="0">
                <a:solidFill>
                  <a:srgbClr val="FF0000"/>
                </a:solidFill>
              </a:rPr>
              <a:t> </a:t>
            </a:r>
            <a:r>
              <a:rPr lang="en-US" sz="2400" b="1" dirty="0" err="1">
                <a:solidFill>
                  <a:srgbClr val="FF0000"/>
                </a:solidFill>
              </a:rPr>
              <a:t>quý</a:t>
            </a:r>
            <a:r>
              <a:rPr lang="en-US" sz="2400" b="1" dirty="0">
                <a:solidFill>
                  <a:srgbClr val="FF0000"/>
                </a:solidFill>
              </a:rPr>
              <a:t> </a:t>
            </a:r>
            <a:r>
              <a:rPr lang="en-US" sz="2400" b="1" dirty="0" err="1">
                <a:solidFill>
                  <a:srgbClr val="FF0000"/>
                </a:solidFill>
              </a:rPr>
              <a:t>đối</a:t>
            </a:r>
            <a:r>
              <a:rPr lang="en-US" sz="2400" b="1" dirty="0">
                <a:solidFill>
                  <a:srgbClr val="FF0000"/>
                </a:solidFill>
              </a:rPr>
              <a:t> </a:t>
            </a:r>
            <a:r>
              <a:rPr lang="en-US" sz="2400" b="1" dirty="0" err="1">
                <a:solidFill>
                  <a:srgbClr val="FF0000"/>
                </a:solidFill>
              </a:rPr>
              <a:t>với</a:t>
            </a:r>
            <a:r>
              <a:rPr lang="en-US" sz="2400" b="1" dirty="0">
                <a:solidFill>
                  <a:srgbClr val="FF0000"/>
                </a:solidFill>
              </a:rPr>
              <a:t> </a:t>
            </a:r>
            <a:r>
              <a:rPr lang="en-US" sz="2400" b="1" dirty="0" err="1">
                <a:solidFill>
                  <a:srgbClr val="FF0000"/>
                </a:solidFill>
              </a:rPr>
              <a:t>cơ</a:t>
            </a:r>
            <a:r>
              <a:rPr lang="en-US" sz="2400" b="1" dirty="0">
                <a:solidFill>
                  <a:srgbClr val="FF0000"/>
                </a:solidFill>
              </a:rPr>
              <a:t> </a:t>
            </a:r>
            <a:r>
              <a:rPr lang="en-US" sz="2400" b="1" dirty="0" err="1">
                <a:solidFill>
                  <a:srgbClr val="FF0000"/>
                </a:solidFill>
              </a:rPr>
              <a:t>sở</a:t>
            </a:r>
            <a:r>
              <a:rPr lang="en-US" sz="2400" b="1" dirty="0">
                <a:solidFill>
                  <a:srgbClr val="FF0000"/>
                </a:solidFill>
              </a:rPr>
              <a:t> </a:t>
            </a:r>
            <a:r>
              <a:rPr lang="en-US" sz="2400" b="1" dirty="0" err="1">
                <a:solidFill>
                  <a:srgbClr val="FF0000"/>
                </a:solidFill>
              </a:rPr>
              <a:t>thuộc</a:t>
            </a:r>
            <a:r>
              <a:rPr lang="en-US" sz="2400" b="1" dirty="0">
                <a:solidFill>
                  <a:srgbClr val="FF0000"/>
                </a:solidFill>
              </a:rPr>
              <a:t> </a:t>
            </a:r>
            <a:r>
              <a:rPr lang="en-US" sz="2400" b="1" dirty="0" err="1">
                <a:solidFill>
                  <a:srgbClr val="FF0000"/>
                </a:solidFill>
              </a:rPr>
              <a:t>đối</a:t>
            </a:r>
            <a:r>
              <a:rPr lang="en-US" sz="2400" b="1" dirty="0">
                <a:solidFill>
                  <a:srgbClr val="FF0000"/>
                </a:solidFill>
              </a:rPr>
              <a:t> </a:t>
            </a:r>
            <a:r>
              <a:rPr lang="en-US" sz="2400" b="1" dirty="0" err="1">
                <a:solidFill>
                  <a:srgbClr val="FF0000"/>
                </a:solidFill>
              </a:rPr>
              <a:t>tượng</a:t>
            </a:r>
            <a:r>
              <a:rPr lang="en-US" sz="2400" b="1" dirty="0">
                <a:solidFill>
                  <a:srgbClr val="FF0000"/>
                </a:solidFill>
              </a:rPr>
              <a:t> QTKT </a:t>
            </a:r>
            <a:r>
              <a:rPr lang="en-US" sz="2400" b="1" dirty="0" err="1">
                <a:solidFill>
                  <a:srgbClr val="FF0000"/>
                </a:solidFill>
              </a:rPr>
              <a:t>như</a:t>
            </a:r>
            <a:r>
              <a:rPr lang="en-US" sz="2400" b="1" dirty="0">
                <a:solidFill>
                  <a:srgbClr val="FF0000"/>
                </a:solidFill>
              </a:rPr>
              <a:t> </a:t>
            </a:r>
            <a:r>
              <a:rPr lang="en-US" sz="2400" b="1" dirty="0" err="1">
                <a:solidFill>
                  <a:srgbClr val="FF0000"/>
                </a:solidFill>
              </a:rPr>
              <a:t>sau</a:t>
            </a:r>
            <a:r>
              <a:rPr lang="en-US" sz="2400" b="1" dirty="0">
                <a:solidFill>
                  <a:srgbClr val="FF0000"/>
                </a:solidFill>
              </a:rPr>
              <a:t>:</a:t>
            </a:r>
          </a:p>
        </p:txBody>
      </p:sp>
      <p:graphicFrame>
        <p:nvGraphicFramePr>
          <p:cNvPr id="3" name="Table 2">
            <a:extLst>
              <a:ext uri="{FF2B5EF4-FFF2-40B4-BE49-F238E27FC236}">
                <a16:creationId xmlns:a16="http://schemas.microsoft.com/office/drawing/2014/main" id="{95146056-72F1-6CD6-D4E0-EC5148550FDF}"/>
              </a:ext>
            </a:extLst>
          </p:cNvPr>
          <p:cNvGraphicFramePr>
            <a:graphicFrameLocks noGrp="1"/>
          </p:cNvGraphicFramePr>
          <p:nvPr>
            <p:extLst>
              <p:ext uri="{D42A27DB-BD31-4B8C-83A1-F6EECF244321}">
                <p14:modId xmlns:p14="http://schemas.microsoft.com/office/powerpoint/2010/main" val="2424886463"/>
              </p:ext>
            </p:extLst>
          </p:nvPr>
        </p:nvGraphicFramePr>
        <p:xfrm>
          <a:off x="420123" y="2104078"/>
          <a:ext cx="3905539" cy="3980180"/>
        </p:xfrm>
        <a:graphic>
          <a:graphicData uri="http://schemas.openxmlformats.org/drawingml/2006/table">
            <a:tbl>
              <a:tblPr>
                <a:tableStyleId>{5C22544A-7EE6-4342-B048-85BDC9FD1C3A}</a:tableStyleId>
              </a:tblPr>
              <a:tblGrid>
                <a:gridCol w="776015">
                  <a:extLst>
                    <a:ext uri="{9D8B030D-6E8A-4147-A177-3AD203B41FA5}">
                      <a16:colId xmlns:a16="http://schemas.microsoft.com/office/drawing/2014/main" val="4192953765"/>
                    </a:ext>
                  </a:extLst>
                </a:gridCol>
                <a:gridCol w="1052173">
                  <a:extLst>
                    <a:ext uri="{9D8B030D-6E8A-4147-A177-3AD203B41FA5}">
                      <a16:colId xmlns:a16="http://schemas.microsoft.com/office/drawing/2014/main" val="2856336685"/>
                    </a:ext>
                  </a:extLst>
                </a:gridCol>
                <a:gridCol w="1132227">
                  <a:extLst>
                    <a:ext uri="{9D8B030D-6E8A-4147-A177-3AD203B41FA5}">
                      <a16:colId xmlns:a16="http://schemas.microsoft.com/office/drawing/2014/main" val="342759633"/>
                    </a:ext>
                  </a:extLst>
                </a:gridCol>
                <a:gridCol w="945124">
                  <a:extLst>
                    <a:ext uri="{9D8B030D-6E8A-4147-A177-3AD203B41FA5}">
                      <a16:colId xmlns:a16="http://schemas.microsoft.com/office/drawing/2014/main" val="1203627248"/>
                    </a:ext>
                  </a:extLst>
                </a:gridCol>
              </a:tblGrid>
              <a:tr h="288149">
                <a:tc gridSpan="3">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000" b="1" i="0" u="none" strike="noStrike" dirty="0" err="1">
                          <a:solidFill>
                            <a:srgbClr val="000000"/>
                          </a:solidFill>
                          <a:effectLst/>
                          <a:latin typeface="Times New Roman" panose="02020603050405020304" pitchFamily="18" charset="0"/>
                          <a:cs typeface="Times New Roman" panose="02020603050405020304" pitchFamily="18" charset="0"/>
                        </a:rPr>
                        <a:t>Tổng</a:t>
                      </a:r>
                      <a:r>
                        <a:rPr lang="en-US" sz="20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2000" b="1" i="0" u="none" strike="noStrike" dirty="0" err="1">
                          <a:solidFill>
                            <a:srgbClr val="000000"/>
                          </a:solidFill>
                          <a:effectLst/>
                          <a:latin typeface="Times New Roman" panose="02020603050405020304" pitchFamily="18" charset="0"/>
                          <a:cs typeface="Times New Roman" panose="02020603050405020304" pitchFamily="18" charset="0"/>
                        </a:rPr>
                        <a:t>thời</a:t>
                      </a:r>
                      <a:r>
                        <a:rPr lang="en-US" sz="20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2000" b="1" i="0" u="none" strike="noStrike" dirty="0" err="1">
                          <a:solidFill>
                            <a:srgbClr val="000000"/>
                          </a:solidFill>
                          <a:effectLst/>
                          <a:latin typeface="Times New Roman" panose="02020603050405020304" pitchFamily="18" charset="0"/>
                          <a:cs typeface="Times New Roman" panose="02020603050405020304" pitchFamily="18" charset="0"/>
                        </a:rPr>
                        <a:t>gian</a:t>
                      </a:r>
                      <a:r>
                        <a:rPr lang="en-US" sz="2000" b="1" i="0" u="none" strike="noStrike" dirty="0">
                          <a:solidFill>
                            <a:srgbClr val="000000"/>
                          </a:solidFill>
                          <a:effectLst/>
                          <a:latin typeface="Times New Roman" panose="02020603050405020304" pitchFamily="18" charset="0"/>
                          <a:cs typeface="Times New Roman" panose="02020603050405020304" pitchFamily="18" charset="0"/>
                        </a:rPr>
                        <a:t>(</a:t>
                      </a:r>
                      <a:r>
                        <a:rPr lang="en-US" sz="2000" b="1" i="0" u="none" strike="noStrike" dirty="0" err="1">
                          <a:solidFill>
                            <a:srgbClr val="000000"/>
                          </a:solidFill>
                          <a:effectLst/>
                          <a:latin typeface="Times New Roman" panose="02020603050405020304" pitchFamily="18" charset="0"/>
                          <a:cs typeface="Times New Roman" panose="02020603050405020304" pitchFamily="18" charset="0"/>
                        </a:rPr>
                        <a:t>giờ</a:t>
                      </a:r>
                      <a:r>
                        <a:rPr lang="en-US" sz="20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2000" b="1" i="0" u="none" strike="noStrike" dirty="0" err="1">
                          <a:solidFill>
                            <a:srgbClr val="000000"/>
                          </a:solidFill>
                          <a:effectLst/>
                          <a:latin typeface="Times New Roman" panose="02020603050405020304" pitchFamily="18" charset="0"/>
                          <a:cs typeface="Times New Roman" panose="02020603050405020304" pitchFamily="18" charset="0"/>
                        </a:rPr>
                        <a:t>xả</a:t>
                      </a:r>
                      <a:r>
                        <a:rPr lang="en-US" sz="20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2000" b="1" i="0" u="none" strike="noStrike" dirty="0" err="1">
                          <a:solidFill>
                            <a:srgbClr val="000000"/>
                          </a:solidFill>
                          <a:effectLst/>
                          <a:latin typeface="Times New Roman" panose="02020603050405020304" pitchFamily="18" charset="0"/>
                          <a:cs typeface="Times New Roman" panose="02020603050405020304" pitchFamily="18" charset="0"/>
                        </a:rPr>
                        <a:t>thải</a:t>
                      </a:r>
                      <a:r>
                        <a:rPr lang="en-US" sz="20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2000" b="1" i="0" u="none" strike="noStrike" dirty="0" err="1">
                          <a:solidFill>
                            <a:srgbClr val="000000"/>
                          </a:solidFill>
                          <a:effectLst/>
                          <a:latin typeface="Times New Roman" panose="02020603050405020304" pitchFamily="18" charset="0"/>
                          <a:cs typeface="Times New Roman" panose="02020603050405020304" pitchFamily="18" charset="0"/>
                        </a:rPr>
                        <a:t>trong</a:t>
                      </a:r>
                      <a:r>
                        <a:rPr lang="en-US" sz="20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2000" b="1" i="0" u="none" strike="noStrike" dirty="0" err="1">
                          <a:solidFill>
                            <a:srgbClr val="000000"/>
                          </a:solidFill>
                          <a:effectLst/>
                          <a:latin typeface="Times New Roman" panose="02020603050405020304" pitchFamily="18" charset="0"/>
                          <a:cs typeface="Times New Roman" panose="02020603050405020304" pitchFamily="18" charset="0"/>
                        </a:rPr>
                        <a:t>quý</a:t>
                      </a:r>
                      <a:endParaRPr lang="en-US"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600" b="1"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400" b="1" i="0" u="none" strike="noStrike" dirty="0">
                          <a:solidFill>
                            <a:srgbClr val="002060"/>
                          </a:solidFill>
                          <a:effectLst/>
                          <a:latin typeface="Times New Roman" panose="02020603050405020304" pitchFamily="18" charset="0"/>
                          <a:cs typeface="Times New Roman" panose="02020603050405020304" pitchFamily="18" charset="0"/>
                        </a:rPr>
                        <a:t>720 h</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5179577"/>
                  </a:ext>
                </a:extLst>
              </a:tr>
              <a:tr h="28814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Times New Roman" panose="02020603050405020304" pitchFamily="18" charset="0"/>
                          <a:cs typeface="Times New Roman" panose="02020603050405020304" pitchFamily="18" charset="0"/>
                        </a:rPr>
                        <a:t>Thông </a:t>
                      </a:r>
                      <a:r>
                        <a:rPr lang="en-US" sz="1600" b="1" i="0" u="none" strike="noStrike" dirty="0" err="1">
                          <a:solidFill>
                            <a:srgbClr val="000000"/>
                          </a:solidFill>
                          <a:effectLst/>
                          <a:latin typeface="Times New Roman" panose="02020603050405020304" pitchFamily="18" charset="0"/>
                          <a:cs typeface="Times New Roman" panose="02020603050405020304" pitchFamily="18" charset="0"/>
                        </a:rPr>
                        <a:t>số</a:t>
                      </a:r>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u="none" strike="noStrike" dirty="0" err="1">
                          <a:effectLst/>
                          <a:latin typeface="Times New Roman" panose="02020603050405020304" pitchFamily="18" charset="0"/>
                          <a:cs typeface="Times New Roman" panose="02020603050405020304" pitchFamily="18" charset="0"/>
                        </a:rPr>
                        <a:t>Nồng</a:t>
                      </a:r>
                      <a:r>
                        <a:rPr lang="en-US" sz="1600" b="1" u="none" strike="noStrike" dirty="0">
                          <a:effectLst/>
                          <a:latin typeface="Times New Roman" panose="02020603050405020304" pitchFamily="18" charset="0"/>
                          <a:cs typeface="Times New Roman" panose="02020603050405020304" pitchFamily="18" charset="0"/>
                        </a:rPr>
                        <a:t> </a:t>
                      </a:r>
                      <a:r>
                        <a:rPr lang="en-US" sz="1600" b="1" u="none" strike="noStrike" dirty="0" err="1">
                          <a:effectLst/>
                          <a:latin typeface="Times New Roman" panose="02020603050405020304" pitchFamily="18" charset="0"/>
                          <a:cs typeface="Times New Roman" panose="02020603050405020304" pitchFamily="18" charset="0"/>
                        </a:rPr>
                        <a:t>độ</a:t>
                      </a:r>
                      <a:r>
                        <a:rPr lang="en-US" sz="1600" b="1" u="none" strike="noStrike" dirty="0">
                          <a:effectLst/>
                          <a:latin typeface="Times New Roman" panose="02020603050405020304" pitchFamily="18" charset="0"/>
                          <a:cs typeface="Times New Roman" panose="02020603050405020304" pitchFamily="18" charset="0"/>
                        </a:rPr>
                        <a:t> ô </a:t>
                      </a:r>
                      <a:r>
                        <a:rPr lang="en-US" sz="1600" b="1" u="none" strike="noStrike" dirty="0" err="1">
                          <a:effectLst/>
                          <a:latin typeface="Times New Roman" panose="02020603050405020304" pitchFamily="18" charset="0"/>
                          <a:cs typeface="Times New Roman" panose="02020603050405020304" pitchFamily="18" charset="0"/>
                        </a:rPr>
                        <a:t>nhiễm</a:t>
                      </a:r>
                      <a:r>
                        <a:rPr lang="en-US" sz="1600" b="1" u="none" strike="noStrike" dirty="0">
                          <a:effectLst/>
                          <a:latin typeface="Times New Roman" panose="02020603050405020304" pitchFamily="18" charset="0"/>
                          <a:cs typeface="Times New Roman" panose="02020603050405020304" pitchFamily="18" charset="0"/>
                        </a:rPr>
                        <a:t> (mg/Nm</a:t>
                      </a:r>
                      <a:r>
                        <a:rPr lang="en-US" altLang="en-US" sz="1600" b="1" baseline="30000" dirty="0">
                          <a:solidFill>
                            <a:schemeClr val="tx1"/>
                          </a:solidFill>
                        </a:rPr>
                        <a:t>3</a:t>
                      </a:r>
                      <a:r>
                        <a:rPr lang="en-US" sz="1600" b="1" u="none" strike="noStrike" dirty="0">
                          <a:effectLst/>
                          <a:latin typeface="Times New Roman" panose="02020603050405020304" pitchFamily="18" charset="0"/>
                          <a:cs typeface="Times New Roman" panose="02020603050405020304" pitchFamily="18" charset="0"/>
                        </a:rPr>
                        <a:t>)</a:t>
                      </a:r>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u="none" strike="noStrike" kern="1200" dirty="0">
                          <a:solidFill>
                            <a:schemeClr val="dk1"/>
                          </a:solidFill>
                          <a:effectLst/>
                          <a:latin typeface="Times New Roman" panose="02020603050405020304" pitchFamily="18" charset="0"/>
                          <a:ea typeface="+mn-ea"/>
                          <a:cs typeface="Times New Roman" panose="02020603050405020304" pitchFamily="18" charset="0"/>
                        </a:rPr>
                        <a:t>QCVN 19:2009/BTNMT </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u="none" strike="noStrike" kern="1200" dirty="0">
                          <a:solidFill>
                            <a:schemeClr val="dk1"/>
                          </a:solidFill>
                          <a:effectLst/>
                          <a:latin typeface="Times New Roman" panose="02020603050405020304" pitchFamily="18" charset="0"/>
                          <a:ea typeface="+mn-ea"/>
                          <a:cs typeface="Times New Roman" panose="02020603050405020304" pitchFamily="18" charset="0"/>
                        </a:rPr>
                        <a:t>(</a:t>
                      </a:r>
                      <a:r>
                        <a:rPr lang="en-US" sz="1600" b="1" u="none" strike="noStrike" kern="1200" dirty="0" err="1">
                          <a:solidFill>
                            <a:schemeClr val="dk1"/>
                          </a:solidFill>
                          <a:effectLst/>
                          <a:latin typeface="Times New Roman" panose="02020603050405020304" pitchFamily="18" charset="0"/>
                          <a:ea typeface="+mn-ea"/>
                          <a:cs typeface="Times New Roman" panose="02020603050405020304" pitchFamily="18" charset="0"/>
                        </a:rPr>
                        <a:t>cột</a:t>
                      </a:r>
                      <a:r>
                        <a:rPr lang="en-US" sz="1600" b="1" u="none" strike="noStrike" kern="1200" dirty="0">
                          <a:solidFill>
                            <a:schemeClr val="dk1"/>
                          </a:solidFill>
                          <a:effectLst/>
                          <a:latin typeface="Times New Roman" panose="02020603050405020304" pitchFamily="18" charset="0"/>
                          <a:ea typeface="+mn-ea"/>
                          <a:cs typeface="Times New Roman" panose="02020603050405020304" pitchFamily="18" charset="0"/>
                        </a:rPr>
                        <a:t> B) (mg/Nm</a:t>
                      </a:r>
                      <a:r>
                        <a:rPr lang="en-US" altLang="en-US" sz="1600" b="1" baseline="30000" dirty="0">
                          <a:solidFill>
                            <a:schemeClr val="tx1"/>
                          </a:solidFill>
                        </a:rPr>
                        <a:t>3</a:t>
                      </a:r>
                      <a:r>
                        <a:rPr lang="en-US" sz="1600" b="1" u="none" strike="noStrike" kern="1200" dirty="0">
                          <a:solidFill>
                            <a:schemeClr val="dk1"/>
                          </a:solidFill>
                          <a:effectLst/>
                          <a:latin typeface="Times New Roman" panose="02020603050405020304" pitchFamily="18" charset="0"/>
                          <a:ea typeface="+mn-ea"/>
                          <a:cs typeface="Times New Roman" panose="02020603050405020304" pitchFamily="18"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dirty="0" err="1">
                          <a:solidFill>
                            <a:srgbClr val="000000"/>
                          </a:solidFill>
                          <a:effectLst/>
                          <a:latin typeface="Times New Roman" panose="02020603050405020304" pitchFamily="18" charset="0"/>
                          <a:cs typeface="Times New Roman" panose="02020603050405020304" pitchFamily="18" charset="0"/>
                        </a:rPr>
                        <a:t>Mức</a:t>
                      </a:r>
                      <a:r>
                        <a:rPr lang="en-US" sz="1600" b="1" i="0" u="none" strike="noStrike" baseline="0" dirty="0">
                          <a:solidFill>
                            <a:srgbClr val="000000"/>
                          </a:solidFill>
                          <a:effectLst/>
                          <a:latin typeface="Times New Roman" panose="02020603050405020304" pitchFamily="18" charset="0"/>
                          <a:cs typeface="Times New Roman" panose="02020603050405020304" pitchFamily="18" charset="0"/>
                        </a:rPr>
                        <a:t> </a:t>
                      </a:r>
                      <a:r>
                        <a:rPr lang="en-US" sz="1600" b="1" i="0" u="none" strike="noStrike" baseline="0" dirty="0" err="1">
                          <a:solidFill>
                            <a:srgbClr val="000000"/>
                          </a:solidFill>
                          <a:effectLst/>
                          <a:latin typeface="Times New Roman" panose="02020603050405020304" pitchFamily="18" charset="0"/>
                          <a:cs typeface="Times New Roman" panose="02020603050405020304" pitchFamily="18" charset="0"/>
                        </a:rPr>
                        <a:t>thu</a:t>
                      </a:r>
                      <a:r>
                        <a:rPr lang="en-US" sz="1600" b="1" i="0" u="none" strike="noStrike" baseline="0" dirty="0">
                          <a:solidFill>
                            <a:srgbClr val="000000"/>
                          </a:solidFill>
                          <a:effectLst/>
                          <a:latin typeface="Times New Roman" panose="02020603050405020304" pitchFamily="18" charset="0"/>
                          <a:cs typeface="Times New Roman" panose="02020603050405020304" pitchFamily="18" charset="0"/>
                        </a:rPr>
                        <a:t> </a:t>
                      </a:r>
                      <a:r>
                        <a:rPr lang="en-US" sz="1600" b="1" i="0" u="none" strike="noStrike" dirty="0" err="1">
                          <a:solidFill>
                            <a:srgbClr val="000000"/>
                          </a:solidFill>
                          <a:effectLst/>
                          <a:latin typeface="Times New Roman" panose="02020603050405020304" pitchFamily="18" charset="0"/>
                          <a:cs typeface="Times New Roman" panose="02020603050405020304" pitchFamily="18" charset="0"/>
                        </a:rPr>
                        <a:t>phí</a:t>
                      </a:r>
                      <a:r>
                        <a:rPr lang="en-US" sz="16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1600" b="1" i="0" u="none" strike="noStrike" dirty="0" err="1">
                          <a:solidFill>
                            <a:srgbClr val="000000"/>
                          </a:solidFill>
                          <a:effectLst/>
                          <a:latin typeface="Times New Roman" panose="02020603050405020304" pitchFamily="18" charset="0"/>
                          <a:cs typeface="Times New Roman" panose="02020603050405020304" pitchFamily="18" charset="0"/>
                        </a:rPr>
                        <a:t>biến</a:t>
                      </a:r>
                      <a:r>
                        <a:rPr lang="en-US" sz="16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1600" b="1" i="0" u="none" strike="noStrike" dirty="0" err="1">
                          <a:solidFill>
                            <a:srgbClr val="000000"/>
                          </a:solidFill>
                          <a:effectLst/>
                          <a:latin typeface="Times New Roman" panose="02020603050405020304" pitchFamily="18" charset="0"/>
                          <a:cs typeface="Times New Roman" panose="02020603050405020304" pitchFamily="18" charset="0"/>
                        </a:rPr>
                        <a:t>đổi</a:t>
                      </a:r>
                      <a:r>
                        <a:rPr lang="en-US" sz="1600" b="1" i="0" u="none" strike="noStrike" dirty="0">
                          <a:solidFill>
                            <a:srgbClr val="000000"/>
                          </a:solidFill>
                          <a:effectLst/>
                          <a:latin typeface="Times New Roman" panose="02020603050405020304" pitchFamily="18" charset="0"/>
                          <a:cs typeface="Times New Roman" panose="02020603050405020304" pitchFamily="18" charset="0"/>
                        </a:rPr>
                        <a:t> (%C)</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6472532"/>
                  </a:ext>
                </a:extLst>
              </a:tr>
              <a:tr h="40724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kern="1200" dirty="0" err="1">
                          <a:solidFill>
                            <a:schemeClr val="dk1"/>
                          </a:solidFill>
                          <a:effectLst/>
                          <a:latin typeface="Arial" panose="020B0604020202020204" pitchFamily="34" charset="0"/>
                          <a:ea typeface="+mn-ea"/>
                          <a:cs typeface="Arial" panose="020B0604020202020204" pitchFamily="34" charset="0"/>
                        </a:rPr>
                        <a:t>Bụi</a:t>
                      </a:r>
                      <a:endParaRPr lang="en-US"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kern="1200" dirty="0">
                          <a:solidFill>
                            <a:schemeClr val="dk1"/>
                          </a:solidFill>
                          <a:effectLst/>
                          <a:latin typeface="Arial" panose="020B0604020202020204" pitchFamily="34" charset="0"/>
                          <a:ea typeface="+mn-ea"/>
                          <a:cs typeface="Arial" panose="020B0604020202020204" pitchFamily="34" charset="0"/>
                        </a:rPr>
                        <a:t>92</a:t>
                      </a:r>
                      <a:endParaRPr lang="en-US"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200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395452929"/>
                  </a:ext>
                </a:extLst>
              </a:tr>
              <a:tr h="57629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err="1">
                          <a:effectLst/>
                          <a:latin typeface="Arial" panose="020B0604020202020204" pitchFamily="34" charset="0"/>
                          <a:cs typeface="Arial" panose="020B0604020202020204" pitchFamily="34" charset="0"/>
                        </a:rPr>
                        <a:t>SOx</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a:effectLst/>
                          <a:latin typeface="Arial" panose="020B0604020202020204" pitchFamily="34" charset="0"/>
                          <a:cs typeface="Arial" panose="020B0604020202020204" pitchFamily="34" charset="0"/>
                        </a:rPr>
                        <a:t>41,1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Arial" panose="020B0604020202020204" pitchFamily="34" charset="0"/>
                          <a:cs typeface="Arial" panose="020B0604020202020204" pitchFamily="34" charset="0"/>
                        </a:rPr>
                        <a:t>850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311572425"/>
                  </a:ext>
                </a:extLst>
              </a:tr>
              <a:tr h="57629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kern="1200" dirty="0">
                          <a:solidFill>
                            <a:schemeClr val="dk1"/>
                          </a:solidFill>
                          <a:effectLst/>
                          <a:latin typeface="Arial" panose="020B0604020202020204" pitchFamily="34" charset="0"/>
                          <a:ea typeface="+mn-ea"/>
                          <a:cs typeface="Arial" panose="020B0604020202020204" pitchFamily="34" charset="0"/>
                        </a:rPr>
                        <a:t>NOx</a:t>
                      </a:r>
                      <a:endParaRPr lang="en-US"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a:effectLst/>
                          <a:latin typeface="Arial" panose="020B0604020202020204" pitchFamily="34" charset="0"/>
                          <a:cs typeface="Arial" panose="020B0604020202020204" pitchFamily="34" charset="0"/>
                        </a:rPr>
                        <a:t>266</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Arial" panose="020B0604020202020204" pitchFamily="34" charset="0"/>
                          <a:cs typeface="Arial" panose="020B0604020202020204" pitchFamily="34" charset="0"/>
                        </a:rPr>
                        <a:t>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98163351"/>
                  </a:ext>
                </a:extLst>
              </a:tr>
              <a:tr h="57629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kern="1200" dirty="0">
                          <a:solidFill>
                            <a:schemeClr val="dk1"/>
                          </a:solidFill>
                          <a:effectLst/>
                          <a:latin typeface="Arial" panose="020B0604020202020204" pitchFamily="34" charset="0"/>
                          <a:ea typeface="+mn-ea"/>
                          <a:cs typeface="Arial" panose="020B0604020202020204" pitchFamily="34" charset="0"/>
                        </a:rPr>
                        <a:t>CO</a:t>
                      </a:r>
                      <a:endParaRPr lang="en-US"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a:effectLst/>
                          <a:latin typeface="Arial" panose="020B0604020202020204" pitchFamily="34" charset="0"/>
                          <a:cs typeface="Arial" panose="020B0604020202020204" pitchFamily="34" charset="0"/>
                        </a:rPr>
                        <a:t>855</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Arial" panose="020B0604020202020204" pitchFamily="34" charset="0"/>
                          <a:cs typeface="Arial" panose="020B0604020202020204" pitchFamily="34" charset="0"/>
                        </a:rPr>
                        <a:t>1000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75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723437512"/>
                  </a:ext>
                </a:extLst>
              </a:tr>
            </a:tbl>
          </a:graphicData>
        </a:graphic>
      </p:graphicFrame>
      <p:sp>
        <p:nvSpPr>
          <p:cNvPr id="22" name="TextBox 21">
            <a:extLst>
              <a:ext uri="{FF2B5EF4-FFF2-40B4-BE49-F238E27FC236}">
                <a16:creationId xmlns:a16="http://schemas.microsoft.com/office/drawing/2014/main" id="{91CD9725-53F9-A50A-285D-262BC6FAFC93}"/>
              </a:ext>
            </a:extLst>
          </p:cNvPr>
          <p:cNvSpPr txBox="1"/>
          <p:nvPr/>
        </p:nvSpPr>
        <p:spPr>
          <a:xfrm>
            <a:off x="5594316" y="3238061"/>
            <a:ext cx="6597684" cy="353943"/>
          </a:xfrm>
          <a:prstGeom prst="rect">
            <a:avLst/>
          </a:prstGeom>
          <a:noFill/>
        </p:spPr>
        <p:txBody>
          <a:bodyPr wrap="square" rtlCol="0">
            <a:spAutoFit/>
          </a:bodyPr>
          <a:lstStyle/>
          <a:p>
            <a:r>
              <a:rPr lang="en-US" sz="1700" b="1" dirty="0">
                <a:latin typeface="Arial" panose="020B0604020202020204" pitchFamily="34" charset="0"/>
                <a:cs typeface="Arial" panose="020B0604020202020204" pitchFamily="34" charset="0"/>
              </a:rPr>
              <a:t>C </a:t>
            </a:r>
            <a:r>
              <a:rPr lang="en-US" sz="1700" b="1" dirty="0" err="1">
                <a:latin typeface="Arial" panose="020B0604020202020204" pitchFamily="34" charset="0"/>
                <a:cs typeface="Arial" panose="020B0604020202020204" pitchFamily="34" charset="0"/>
              </a:rPr>
              <a:t>bụi</a:t>
            </a:r>
            <a:r>
              <a:rPr lang="en-US" sz="1700" b="1" dirty="0">
                <a:latin typeface="Arial" panose="020B0604020202020204" pitchFamily="34" charset="0"/>
                <a:cs typeface="Arial" panose="020B0604020202020204" pitchFamily="34" charset="0"/>
              </a:rPr>
              <a:t> </a:t>
            </a:r>
            <a:r>
              <a:rPr lang="en-US" sz="1700" dirty="0">
                <a:latin typeface="Arial" panose="020B0604020202020204" pitchFamily="34" charset="0"/>
                <a:cs typeface="Arial" panose="020B0604020202020204" pitchFamily="34" charset="0"/>
              </a:rPr>
              <a:t>= 100.000 x 720 x 92 x 50% x 10</a:t>
            </a:r>
            <a:r>
              <a:rPr lang="en-US" sz="2400" baseline="30000" dirty="0"/>
              <a:t>-9</a:t>
            </a:r>
            <a:r>
              <a:rPr lang="en-US" sz="2400" baseline="30000" dirty="0">
                <a:solidFill>
                  <a:srgbClr val="FF0000"/>
                </a:solidFill>
              </a:rPr>
              <a:t> </a:t>
            </a:r>
            <a:r>
              <a:rPr lang="en-US" sz="1700" dirty="0">
                <a:latin typeface="Arial" panose="020B0604020202020204" pitchFamily="34" charset="0"/>
                <a:cs typeface="Arial" panose="020B0604020202020204" pitchFamily="34" charset="0"/>
              </a:rPr>
              <a:t>x 800 = </a:t>
            </a:r>
            <a:r>
              <a:rPr lang="en-US" sz="1700" b="1" dirty="0">
                <a:solidFill>
                  <a:srgbClr val="FF0000"/>
                </a:solidFill>
                <a:latin typeface="Arial" panose="020B0604020202020204" pitchFamily="34" charset="0"/>
                <a:cs typeface="Arial" panose="020B0604020202020204" pitchFamily="34" charset="0"/>
              </a:rPr>
              <a:t>2.650 </a:t>
            </a:r>
            <a:r>
              <a:rPr lang="en-US" sz="1700" dirty="0">
                <a:latin typeface="Arial" panose="020B0604020202020204" pitchFamily="34" charset="0"/>
                <a:cs typeface="Arial" panose="020B0604020202020204" pitchFamily="34" charset="0"/>
              </a:rPr>
              <a:t>(</a:t>
            </a:r>
            <a:r>
              <a:rPr lang="en-US" sz="1700" dirty="0" err="1">
                <a:latin typeface="Arial" panose="020B0604020202020204" pitchFamily="34" charset="0"/>
                <a:cs typeface="Arial" panose="020B0604020202020204" pitchFamily="34" charset="0"/>
              </a:rPr>
              <a:t>đồng</a:t>
            </a:r>
            <a:r>
              <a:rPr lang="en-US" sz="1700" dirty="0">
                <a:latin typeface="Arial" panose="020B0604020202020204" pitchFamily="34" charset="0"/>
                <a:cs typeface="Arial" panose="020B0604020202020204" pitchFamily="34" charset="0"/>
              </a:rPr>
              <a:t>)  </a:t>
            </a:r>
          </a:p>
        </p:txBody>
      </p:sp>
      <p:graphicFrame>
        <p:nvGraphicFramePr>
          <p:cNvPr id="7" name="Table 6">
            <a:extLst>
              <a:ext uri="{FF2B5EF4-FFF2-40B4-BE49-F238E27FC236}">
                <a16:creationId xmlns:a16="http://schemas.microsoft.com/office/drawing/2014/main" id="{7284B602-999F-1B31-81F7-E211D8799828}"/>
              </a:ext>
            </a:extLst>
          </p:cNvPr>
          <p:cNvGraphicFramePr>
            <a:graphicFrameLocks noGrp="1"/>
          </p:cNvGraphicFramePr>
          <p:nvPr>
            <p:extLst>
              <p:ext uri="{D42A27DB-BD31-4B8C-83A1-F6EECF244321}">
                <p14:modId xmlns:p14="http://schemas.microsoft.com/office/powerpoint/2010/main" val="365858606"/>
              </p:ext>
            </p:extLst>
          </p:nvPr>
        </p:nvGraphicFramePr>
        <p:xfrm>
          <a:off x="4361847" y="2709265"/>
          <a:ext cx="1082096" cy="3364795"/>
        </p:xfrm>
        <a:graphic>
          <a:graphicData uri="http://schemas.openxmlformats.org/drawingml/2006/table">
            <a:tbl>
              <a:tblPr>
                <a:tableStyleId>{5C22544A-7EE6-4342-B048-85BDC9FD1C3A}</a:tableStyleId>
              </a:tblPr>
              <a:tblGrid>
                <a:gridCol w="1082096">
                  <a:extLst>
                    <a:ext uri="{9D8B030D-6E8A-4147-A177-3AD203B41FA5}">
                      <a16:colId xmlns:a16="http://schemas.microsoft.com/office/drawing/2014/main" val="2827114912"/>
                    </a:ext>
                  </a:extLst>
                </a:gridCol>
              </a:tblGrid>
              <a:tr h="1223848">
                <a:tc>
                  <a:txBody>
                    <a:bodyPr/>
                    <a:lstStyle/>
                    <a:p>
                      <a:pPr algn="ctr" fontAlgn="b"/>
                      <a:r>
                        <a:rPr lang="en-US" sz="1600" b="1" i="0" u="none" strike="noStrike" dirty="0" err="1">
                          <a:solidFill>
                            <a:srgbClr val="000000"/>
                          </a:solidFill>
                          <a:effectLst/>
                          <a:latin typeface="Times New Roman" pitchFamily="18" charset="0"/>
                          <a:cs typeface="Times New Roman" pitchFamily="18" charset="0"/>
                        </a:rPr>
                        <a:t>Mức</a:t>
                      </a:r>
                      <a:r>
                        <a:rPr lang="en-US" sz="1600" b="1" i="0" u="none" strike="noStrike" dirty="0">
                          <a:solidFill>
                            <a:srgbClr val="000000"/>
                          </a:solidFill>
                          <a:effectLst/>
                          <a:latin typeface="Times New Roman" pitchFamily="18" charset="0"/>
                          <a:cs typeface="Times New Roman" pitchFamily="18" charset="0"/>
                        </a:rPr>
                        <a:t> </a:t>
                      </a:r>
                      <a:r>
                        <a:rPr lang="en-US" sz="1600" b="1" i="0" u="none" strike="noStrike" dirty="0" err="1">
                          <a:solidFill>
                            <a:srgbClr val="000000"/>
                          </a:solidFill>
                          <a:effectLst/>
                          <a:latin typeface="Times New Roman" pitchFamily="18" charset="0"/>
                          <a:cs typeface="Times New Roman" pitchFamily="18" charset="0"/>
                        </a:rPr>
                        <a:t>phí</a:t>
                      </a:r>
                      <a:r>
                        <a:rPr lang="en-US" sz="1600" b="1" i="0" u="none" strike="noStrike" dirty="0">
                          <a:solidFill>
                            <a:srgbClr val="000000"/>
                          </a:solidFill>
                          <a:effectLst/>
                          <a:latin typeface="Times New Roman" pitchFamily="18" charset="0"/>
                          <a:cs typeface="Times New Roman" pitchFamily="18" charset="0"/>
                        </a:rPr>
                        <a:t> ô </a:t>
                      </a:r>
                      <a:r>
                        <a:rPr lang="en-US" sz="1600" b="1" i="0" u="none" strike="noStrike" dirty="0" err="1">
                          <a:solidFill>
                            <a:srgbClr val="000000"/>
                          </a:solidFill>
                          <a:effectLst/>
                          <a:latin typeface="Times New Roman" pitchFamily="18" charset="0"/>
                          <a:cs typeface="Times New Roman" pitchFamily="18" charset="0"/>
                        </a:rPr>
                        <a:t>nhiễm</a:t>
                      </a:r>
                      <a:endParaRPr lang="en-US" sz="1600" b="1" i="0" u="none" strike="noStrike" dirty="0">
                        <a:solidFill>
                          <a:srgbClr val="000000"/>
                        </a:solidFill>
                        <a:effectLst/>
                        <a:latin typeface="Times New Roman" pitchFamily="18" charset="0"/>
                        <a:cs typeface="Times New Roman" pitchFamily="18" charset="0"/>
                      </a:endParaRPr>
                    </a:p>
                    <a:p>
                      <a:pPr algn="ctr" fontAlgn="b"/>
                      <a:r>
                        <a:rPr lang="en-US" sz="1600" b="1" i="0" u="none" strike="noStrike" dirty="0">
                          <a:solidFill>
                            <a:srgbClr val="000000"/>
                          </a:solidFill>
                          <a:effectLst/>
                          <a:latin typeface="Times New Roman" pitchFamily="18" charset="0"/>
                          <a:cs typeface="Times New Roman" pitchFamily="18" charset="0"/>
                        </a:rPr>
                        <a:t>(</a:t>
                      </a:r>
                      <a:r>
                        <a:rPr lang="en-US" sz="1600" b="1" i="0" u="none" strike="noStrike" dirty="0" err="1">
                          <a:solidFill>
                            <a:srgbClr val="000000"/>
                          </a:solidFill>
                          <a:effectLst/>
                          <a:latin typeface="Times New Roman" pitchFamily="18" charset="0"/>
                          <a:cs typeface="Times New Roman" pitchFamily="18" charset="0"/>
                        </a:rPr>
                        <a:t>đồng</a:t>
                      </a:r>
                      <a:r>
                        <a:rPr lang="en-US" sz="1600" b="1" i="0" u="none" strike="noStrike" dirty="0">
                          <a:solidFill>
                            <a:srgbClr val="000000"/>
                          </a:solidFill>
                          <a:effectLst/>
                          <a:latin typeface="Times New Roman" pitchFamily="18" charset="0"/>
                          <a:cs typeface="Times New Roman" pitchFamily="18" charset="0"/>
                        </a:rPr>
                        <a:t>/</a:t>
                      </a:r>
                      <a:r>
                        <a:rPr lang="en-US" sz="1600" b="1" i="0" u="none" strike="noStrike" dirty="0" err="1">
                          <a:solidFill>
                            <a:srgbClr val="000000"/>
                          </a:solidFill>
                          <a:effectLst/>
                          <a:latin typeface="Times New Roman" pitchFamily="18" charset="0"/>
                          <a:cs typeface="Times New Roman" pitchFamily="18" charset="0"/>
                        </a:rPr>
                        <a:t>tấn</a:t>
                      </a:r>
                      <a:r>
                        <a:rPr lang="en-US" sz="1600" b="1" i="0" u="none" strike="noStrike" dirty="0">
                          <a:solidFill>
                            <a:srgbClr val="000000"/>
                          </a:solidFill>
                          <a:effectLst/>
                          <a:latin typeface="Times New Roman" pitchFamily="18" charset="0"/>
                          <a:cs typeface="Times New Roman" pitchFamily="18"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5550069"/>
                  </a:ext>
                </a:extLst>
              </a:tr>
              <a:tr h="402499">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800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034776250"/>
                  </a:ext>
                </a:extLst>
              </a:tr>
              <a:tr h="570356">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700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257081374"/>
                  </a:ext>
                </a:extLst>
              </a:tr>
              <a:tr h="570356">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800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770915439"/>
                  </a:ext>
                </a:extLst>
              </a:tr>
              <a:tr h="597736">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82875752"/>
                  </a:ext>
                </a:extLst>
              </a:tr>
            </a:tbl>
          </a:graphicData>
        </a:graphic>
      </p:graphicFrame>
      <p:sp>
        <p:nvSpPr>
          <p:cNvPr id="12" name="TextBox 11">
            <a:extLst>
              <a:ext uri="{FF2B5EF4-FFF2-40B4-BE49-F238E27FC236}">
                <a16:creationId xmlns:a16="http://schemas.microsoft.com/office/drawing/2014/main" id="{9F4C25BD-94AB-B1D7-AB5E-F8F25EAC134F}"/>
              </a:ext>
            </a:extLst>
          </p:cNvPr>
          <p:cNvSpPr txBox="1"/>
          <p:nvPr/>
        </p:nvSpPr>
        <p:spPr>
          <a:xfrm>
            <a:off x="295403" y="6132494"/>
            <a:ext cx="7235215" cy="615553"/>
          </a:xfrm>
          <a:prstGeom prst="rect">
            <a:avLst/>
          </a:prstGeom>
          <a:noFill/>
        </p:spPr>
        <p:txBody>
          <a:bodyPr wrap="square" rtlCol="0">
            <a:spAutoFit/>
          </a:bodyPr>
          <a:lstStyle/>
          <a:p>
            <a:r>
              <a:rPr lang="en-US" sz="1700" dirty="0">
                <a:latin typeface="Arial" panose="020B0604020202020204" pitchFamily="34" charset="0"/>
                <a:cs typeface="Arial" panose="020B0604020202020204" pitchFamily="34" charset="0"/>
              </a:rPr>
              <a:t>%C = (200-92)/200 x 100% = 54% &gt; 30% </a:t>
            </a:r>
          </a:p>
          <a:p>
            <a:r>
              <a:rPr lang="en-US" sz="1700" dirty="0">
                <a:latin typeface="Arial" panose="020B0604020202020204" pitchFamily="34" charset="0"/>
                <a:cs typeface="Arial" panose="020B0604020202020204" pitchFamily="34" charset="0"/>
                <a:sym typeface="Wingdings 3" panose="05040102010807070707" pitchFamily="18" charset="2"/>
              </a:rPr>
              <a:t> </a:t>
            </a:r>
            <a:r>
              <a:rPr lang="en-US" sz="1700" dirty="0" err="1">
                <a:latin typeface="Arial" panose="020B0604020202020204" pitchFamily="34" charset="0"/>
                <a:cs typeface="Arial" panose="020B0604020202020204" pitchFamily="34" charset="0"/>
                <a:sym typeface="Wingdings 3" panose="05040102010807070707" pitchFamily="18" charset="2"/>
              </a:rPr>
              <a:t>Mức</a:t>
            </a:r>
            <a:r>
              <a:rPr lang="en-US" sz="1700" dirty="0">
                <a:latin typeface="Arial" panose="020B0604020202020204" pitchFamily="34" charset="0"/>
                <a:cs typeface="Arial" panose="020B0604020202020204" pitchFamily="34" charset="0"/>
                <a:sym typeface="Wingdings 3" panose="05040102010807070707" pitchFamily="18" charset="2"/>
              </a:rPr>
              <a:t> </a:t>
            </a:r>
            <a:r>
              <a:rPr lang="en-US" sz="1700" dirty="0" err="1">
                <a:latin typeface="Arial" panose="020B0604020202020204" pitchFamily="34" charset="0"/>
                <a:cs typeface="Arial" panose="020B0604020202020204" pitchFamily="34" charset="0"/>
                <a:sym typeface="Wingdings 3" panose="05040102010807070707" pitchFamily="18" charset="2"/>
              </a:rPr>
              <a:t>thu</a:t>
            </a:r>
            <a:r>
              <a:rPr lang="en-US" sz="1700" dirty="0">
                <a:latin typeface="Arial" panose="020B0604020202020204" pitchFamily="34" charset="0"/>
                <a:cs typeface="Arial" panose="020B0604020202020204" pitchFamily="34" charset="0"/>
                <a:sym typeface="Wingdings 3" panose="05040102010807070707" pitchFamily="18" charset="2"/>
              </a:rPr>
              <a:t> </a:t>
            </a:r>
            <a:r>
              <a:rPr lang="en-US" sz="1700" dirty="0" err="1">
                <a:latin typeface="Arial" panose="020B0604020202020204" pitchFamily="34" charset="0"/>
                <a:cs typeface="Arial" panose="020B0604020202020204" pitchFamily="34" charset="0"/>
                <a:sym typeface="Wingdings 3" panose="05040102010807070707" pitchFamily="18" charset="2"/>
              </a:rPr>
              <a:t>phí</a:t>
            </a:r>
            <a:r>
              <a:rPr lang="en-US" sz="1700" dirty="0">
                <a:latin typeface="Arial" panose="020B0604020202020204" pitchFamily="34" charset="0"/>
                <a:cs typeface="Arial" panose="020B0604020202020204" pitchFamily="34" charset="0"/>
                <a:sym typeface="Wingdings 3" panose="05040102010807070707" pitchFamily="18" charset="2"/>
              </a:rPr>
              <a:t> </a:t>
            </a:r>
            <a:r>
              <a:rPr lang="en-US" sz="1700" dirty="0" err="1">
                <a:latin typeface="Arial" panose="020B0604020202020204" pitchFamily="34" charset="0"/>
                <a:cs typeface="Arial" panose="020B0604020202020204" pitchFamily="34" charset="0"/>
                <a:sym typeface="Wingdings 3" panose="05040102010807070707" pitchFamily="18" charset="2"/>
              </a:rPr>
              <a:t>biến</a:t>
            </a:r>
            <a:r>
              <a:rPr lang="en-US" sz="1700" dirty="0">
                <a:latin typeface="Arial" panose="020B0604020202020204" pitchFamily="34" charset="0"/>
                <a:cs typeface="Arial" panose="020B0604020202020204" pitchFamily="34" charset="0"/>
                <a:sym typeface="Wingdings 3" panose="05040102010807070707" pitchFamily="18" charset="2"/>
              </a:rPr>
              <a:t> </a:t>
            </a:r>
            <a:r>
              <a:rPr lang="en-US" sz="1700" dirty="0" err="1">
                <a:latin typeface="Arial" panose="020B0604020202020204" pitchFamily="34" charset="0"/>
                <a:cs typeface="Arial" panose="020B0604020202020204" pitchFamily="34" charset="0"/>
                <a:sym typeface="Wingdings 3" panose="05040102010807070707" pitchFamily="18" charset="2"/>
              </a:rPr>
              <a:t>đổi</a:t>
            </a:r>
            <a:r>
              <a:rPr lang="en-US" sz="1700" dirty="0">
                <a:latin typeface="Arial" panose="020B0604020202020204" pitchFamily="34" charset="0"/>
                <a:cs typeface="Arial" panose="020B0604020202020204" pitchFamily="34" charset="0"/>
                <a:sym typeface="Wingdings 3" panose="05040102010807070707" pitchFamily="18" charset="2"/>
              </a:rPr>
              <a:t> (</a:t>
            </a:r>
            <a:r>
              <a:rPr lang="en-US" sz="1700" dirty="0" err="1">
                <a:latin typeface="Arial" panose="020B0604020202020204" pitchFamily="34" charset="0"/>
                <a:cs typeface="Arial" panose="020B0604020202020204" pitchFamily="34" charset="0"/>
                <a:sym typeface="Wingdings 3" panose="05040102010807070707" pitchFamily="18" charset="2"/>
              </a:rPr>
              <a:t>bụi</a:t>
            </a:r>
            <a:r>
              <a:rPr lang="en-US" sz="1700" dirty="0">
                <a:latin typeface="Arial" panose="020B0604020202020204" pitchFamily="34" charset="0"/>
                <a:cs typeface="Arial" panose="020B0604020202020204" pitchFamily="34" charset="0"/>
                <a:sym typeface="Wingdings 3" panose="05040102010807070707" pitchFamily="18" charset="2"/>
              </a:rPr>
              <a:t>) = 50% </a:t>
            </a:r>
            <a:r>
              <a:rPr lang="en-US" sz="1700" dirty="0" err="1">
                <a:latin typeface="Arial" panose="020B0604020202020204" pitchFamily="34" charset="0"/>
                <a:cs typeface="Arial" panose="020B0604020202020204" pitchFamily="34" charset="0"/>
                <a:sym typeface="Wingdings 3" panose="05040102010807070707" pitchFamily="18" charset="2"/>
              </a:rPr>
              <a:t>số</a:t>
            </a:r>
            <a:r>
              <a:rPr lang="en-US" sz="1700" dirty="0">
                <a:latin typeface="Arial" panose="020B0604020202020204" pitchFamily="34" charset="0"/>
                <a:cs typeface="Arial" panose="020B0604020202020204" pitchFamily="34" charset="0"/>
                <a:sym typeface="Wingdings 3" panose="05040102010807070707" pitchFamily="18" charset="2"/>
              </a:rPr>
              <a:t> </a:t>
            </a:r>
            <a:r>
              <a:rPr lang="en-US" sz="1700" dirty="0" err="1">
                <a:latin typeface="Arial" panose="020B0604020202020204" pitchFamily="34" charset="0"/>
                <a:cs typeface="Arial" panose="020B0604020202020204" pitchFamily="34" charset="0"/>
                <a:sym typeface="Wingdings 3" panose="05040102010807070707" pitchFamily="18" charset="2"/>
              </a:rPr>
              <a:t>phí</a:t>
            </a:r>
            <a:r>
              <a:rPr lang="en-US" sz="1700" dirty="0">
                <a:latin typeface="Arial" panose="020B0604020202020204" pitchFamily="34" charset="0"/>
                <a:cs typeface="Arial" panose="020B0604020202020204" pitchFamily="34" charset="0"/>
                <a:sym typeface="Wingdings 3" panose="05040102010807070707" pitchFamily="18" charset="2"/>
              </a:rPr>
              <a:t> </a:t>
            </a:r>
            <a:r>
              <a:rPr lang="en-US" sz="1700" dirty="0" err="1">
                <a:latin typeface="Arial" panose="020B0604020202020204" pitchFamily="34" charset="0"/>
                <a:cs typeface="Arial" panose="020B0604020202020204" pitchFamily="34" charset="0"/>
                <a:sym typeface="Wingdings 3" panose="05040102010807070707" pitchFamily="18" charset="2"/>
              </a:rPr>
              <a:t>phải</a:t>
            </a:r>
            <a:r>
              <a:rPr lang="en-US" sz="1700" dirty="0">
                <a:latin typeface="Arial" panose="020B0604020202020204" pitchFamily="34" charset="0"/>
                <a:cs typeface="Arial" panose="020B0604020202020204" pitchFamily="34" charset="0"/>
                <a:sym typeface="Wingdings 3" panose="05040102010807070707" pitchFamily="18" charset="2"/>
              </a:rPr>
              <a:t> </a:t>
            </a:r>
            <a:r>
              <a:rPr lang="en-US" sz="1700" dirty="0" err="1">
                <a:latin typeface="Arial" panose="020B0604020202020204" pitchFamily="34" charset="0"/>
                <a:cs typeface="Arial" panose="020B0604020202020204" pitchFamily="34" charset="0"/>
                <a:sym typeface="Wingdings 3" panose="05040102010807070707" pitchFamily="18" charset="2"/>
              </a:rPr>
              <a:t>nộp</a:t>
            </a:r>
            <a:r>
              <a:rPr lang="en-US" sz="1700" dirty="0">
                <a:latin typeface="Arial" panose="020B0604020202020204" pitchFamily="34" charset="0"/>
                <a:cs typeface="Arial" panose="020B0604020202020204" pitchFamily="34" charset="0"/>
                <a:sym typeface="Wingdings 3" panose="05040102010807070707" pitchFamily="18" charset="2"/>
              </a:rPr>
              <a:t> </a:t>
            </a:r>
            <a:endParaRPr lang="en-US" sz="1700" dirty="0">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A897AB79-A28F-5A03-E86A-ED84722DE77B}"/>
              </a:ext>
            </a:extLst>
          </p:cNvPr>
          <p:cNvSpPr/>
          <p:nvPr/>
        </p:nvSpPr>
        <p:spPr>
          <a:xfrm>
            <a:off x="664231" y="3928095"/>
            <a:ext cx="2717800" cy="4445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Connector: Curved 18">
            <a:extLst>
              <a:ext uri="{FF2B5EF4-FFF2-40B4-BE49-F238E27FC236}">
                <a16:creationId xmlns:a16="http://schemas.microsoft.com/office/drawing/2014/main" id="{B62A9D24-B025-420D-C6FB-D20F654180E4}"/>
              </a:ext>
            </a:extLst>
          </p:cNvPr>
          <p:cNvCxnSpPr>
            <a:stCxn id="17" idx="2"/>
            <a:endCxn id="12" idx="1"/>
          </p:cNvCxnSpPr>
          <p:nvPr/>
        </p:nvCxnSpPr>
        <p:spPr>
          <a:xfrm rot="10800000" flipV="1">
            <a:off x="295403" y="4150345"/>
            <a:ext cx="368828" cy="2289926"/>
          </a:xfrm>
          <a:prstGeom prst="curvedConnector3">
            <a:avLst>
              <a:gd name="adj1" fmla="val 161980"/>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04C294C6-30A0-5FA9-3FB6-3293E57D95BE}"/>
              </a:ext>
            </a:extLst>
          </p:cNvPr>
          <p:cNvSpPr txBox="1"/>
          <p:nvPr/>
        </p:nvSpPr>
        <p:spPr>
          <a:xfrm>
            <a:off x="5594316" y="3737711"/>
            <a:ext cx="7235215" cy="353943"/>
          </a:xfrm>
          <a:prstGeom prst="rect">
            <a:avLst/>
          </a:prstGeom>
          <a:noFill/>
        </p:spPr>
        <p:txBody>
          <a:bodyPr wrap="square" rtlCol="0">
            <a:spAutoFit/>
          </a:bodyPr>
          <a:lstStyle/>
          <a:p>
            <a:r>
              <a:rPr lang="en-US" sz="1700" b="1" dirty="0">
                <a:latin typeface="Arial" panose="020B0604020202020204" pitchFamily="34" charset="0"/>
                <a:cs typeface="Arial" panose="020B0604020202020204" pitchFamily="34" charset="0"/>
              </a:rPr>
              <a:t>C </a:t>
            </a:r>
            <a:r>
              <a:rPr lang="en-US" sz="1700" b="1" dirty="0" err="1">
                <a:latin typeface="Arial" panose="020B0604020202020204" pitchFamily="34" charset="0"/>
                <a:cs typeface="Arial" panose="020B0604020202020204" pitchFamily="34" charset="0"/>
              </a:rPr>
              <a:t>SOx</a:t>
            </a:r>
            <a:r>
              <a:rPr lang="en-US" sz="1700" b="1" dirty="0">
                <a:latin typeface="Arial" panose="020B0604020202020204" pitchFamily="34" charset="0"/>
                <a:cs typeface="Arial" panose="020B0604020202020204" pitchFamily="34" charset="0"/>
              </a:rPr>
              <a:t> </a:t>
            </a:r>
            <a:r>
              <a:rPr lang="en-US" sz="1700" dirty="0">
                <a:latin typeface="Arial" panose="020B0604020202020204" pitchFamily="34" charset="0"/>
                <a:cs typeface="Arial" panose="020B0604020202020204" pitchFamily="34" charset="0"/>
              </a:rPr>
              <a:t>= 100.000 x 720 x 41,1x 50% x 10</a:t>
            </a:r>
            <a:r>
              <a:rPr lang="en-US" sz="2400" baseline="30000" dirty="0"/>
              <a:t>-9</a:t>
            </a:r>
            <a:r>
              <a:rPr lang="en-US" sz="2400" baseline="30000" dirty="0">
                <a:solidFill>
                  <a:srgbClr val="FF0000"/>
                </a:solidFill>
              </a:rPr>
              <a:t> </a:t>
            </a:r>
            <a:r>
              <a:rPr lang="en-US" sz="1700" dirty="0">
                <a:latin typeface="Arial" panose="020B0604020202020204" pitchFamily="34" charset="0"/>
                <a:cs typeface="Arial" panose="020B0604020202020204" pitchFamily="34" charset="0"/>
              </a:rPr>
              <a:t>x 700 = </a:t>
            </a:r>
            <a:r>
              <a:rPr lang="en-US" sz="1700" b="1" dirty="0">
                <a:solidFill>
                  <a:srgbClr val="FF0000"/>
                </a:solidFill>
                <a:latin typeface="Arial" panose="020B0604020202020204" pitchFamily="34" charset="0"/>
                <a:cs typeface="Arial" panose="020B0604020202020204" pitchFamily="34" charset="0"/>
              </a:rPr>
              <a:t>1.040</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đồng</a:t>
            </a:r>
            <a:r>
              <a:rPr lang="en-US" sz="1700" dirty="0">
                <a:latin typeface="Arial" panose="020B0604020202020204" pitchFamily="34" charset="0"/>
                <a:cs typeface="Arial" panose="020B0604020202020204" pitchFamily="34" charset="0"/>
              </a:rPr>
              <a:t>)  </a:t>
            </a:r>
          </a:p>
        </p:txBody>
      </p:sp>
      <p:sp>
        <p:nvSpPr>
          <p:cNvPr id="27" name="TextBox 26">
            <a:extLst>
              <a:ext uri="{FF2B5EF4-FFF2-40B4-BE49-F238E27FC236}">
                <a16:creationId xmlns:a16="http://schemas.microsoft.com/office/drawing/2014/main" id="{A39D5F33-C73F-180F-C078-889FD4E10C47}"/>
              </a:ext>
            </a:extLst>
          </p:cNvPr>
          <p:cNvSpPr txBox="1"/>
          <p:nvPr/>
        </p:nvSpPr>
        <p:spPr>
          <a:xfrm>
            <a:off x="5594316" y="4214692"/>
            <a:ext cx="7235215" cy="353943"/>
          </a:xfrm>
          <a:prstGeom prst="rect">
            <a:avLst/>
          </a:prstGeom>
          <a:noFill/>
        </p:spPr>
        <p:txBody>
          <a:bodyPr wrap="square" rtlCol="0">
            <a:spAutoFit/>
          </a:bodyPr>
          <a:lstStyle/>
          <a:p>
            <a:r>
              <a:rPr lang="en-US" sz="1700" b="1" dirty="0">
                <a:latin typeface="Arial" panose="020B0604020202020204" pitchFamily="34" charset="0"/>
                <a:cs typeface="Arial" panose="020B0604020202020204" pitchFamily="34" charset="0"/>
              </a:rPr>
              <a:t>C NOx </a:t>
            </a:r>
            <a:r>
              <a:rPr lang="en-US" sz="1700" dirty="0">
                <a:latin typeface="Arial" panose="020B0604020202020204" pitchFamily="34" charset="0"/>
                <a:cs typeface="Arial" panose="020B0604020202020204" pitchFamily="34" charset="0"/>
              </a:rPr>
              <a:t>= 100.000 x 720 x 266 x 50% x 10</a:t>
            </a:r>
            <a:r>
              <a:rPr lang="en-US" sz="2400" baseline="30000" dirty="0"/>
              <a:t>-9</a:t>
            </a:r>
            <a:r>
              <a:rPr lang="en-US" sz="2400" baseline="30000" dirty="0">
                <a:solidFill>
                  <a:srgbClr val="FF0000"/>
                </a:solidFill>
              </a:rPr>
              <a:t> </a:t>
            </a:r>
            <a:r>
              <a:rPr lang="en-US" sz="1700" dirty="0">
                <a:latin typeface="Arial" panose="020B0604020202020204" pitchFamily="34" charset="0"/>
                <a:cs typeface="Arial" panose="020B0604020202020204" pitchFamily="34" charset="0"/>
              </a:rPr>
              <a:t>x 800 = </a:t>
            </a:r>
            <a:r>
              <a:rPr lang="en-US" sz="1700" b="1" dirty="0">
                <a:solidFill>
                  <a:srgbClr val="FF0000"/>
                </a:solidFill>
                <a:latin typeface="Arial" panose="020B0604020202020204" pitchFamily="34" charset="0"/>
                <a:cs typeface="Arial" panose="020B0604020202020204" pitchFamily="34" charset="0"/>
              </a:rPr>
              <a:t>7.660 </a:t>
            </a:r>
            <a:r>
              <a:rPr lang="en-US" sz="1700" dirty="0">
                <a:latin typeface="Arial" panose="020B0604020202020204" pitchFamily="34" charset="0"/>
                <a:cs typeface="Arial" panose="020B0604020202020204" pitchFamily="34" charset="0"/>
              </a:rPr>
              <a:t>(</a:t>
            </a:r>
            <a:r>
              <a:rPr lang="en-US" sz="1700" dirty="0" err="1">
                <a:latin typeface="Arial" panose="020B0604020202020204" pitchFamily="34" charset="0"/>
                <a:cs typeface="Arial" panose="020B0604020202020204" pitchFamily="34" charset="0"/>
              </a:rPr>
              <a:t>đồng</a:t>
            </a:r>
            <a:r>
              <a:rPr lang="en-US" sz="1700" dirty="0">
                <a:latin typeface="Arial" panose="020B0604020202020204" pitchFamily="34" charset="0"/>
                <a:cs typeface="Arial" panose="020B0604020202020204" pitchFamily="34" charset="0"/>
              </a:rPr>
              <a:t>)  </a:t>
            </a:r>
          </a:p>
        </p:txBody>
      </p:sp>
      <p:sp>
        <p:nvSpPr>
          <p:cNvPr id="28" name="TextBox 27">
            <a:extLst>
              <a:ext uri="{FF2B5EF4-FFF2-40B4-BE49-F238E27FC236}">
                <a16:creationId xmlns:a16="http://schemas.microsoft.com/office/drawing/2014/main" id="{1728180B-34B7-5897-B192-CDF957FAD352}"/>
              </a:ext>
            </a:extLst>
          </p:cNvPr>
          <p:cNvSpPr txBox="1"/>
          <p:nvPr/>
        </p:nvSpPr>
        <p:spPr>
          <a:xfrm>
            <a:off x="5594316" y="4684566"/>
            <a:ext cx="7235215" cy="353943"/>
          </a:xfrm>
          <a:prstGeom prst="rect">
            <a:avLst/>
          </a:prstGeom>
          <a:noFill/>
        </p:spPr>
        <p:txBody>
          <a:bodyPr wrap="square" rtlCol="0">
            <a:spAutoFit/>
          </a:bodyPr>
          <a:lstStyle/>
          <a:p>
            <a:r>
              <a:rPr lang="en-US" sz="1700" b="1" dirty="0">
                <a:latin typeface="Arial" panose="020B0604020202020204" pitchFamily="34" charset="0"/>
                <a:cs typeface="Arial" panose="020B0604020202020204" pitchFamily="34" charset="0"/>
              </a:rPr>
              <a:t>C CO </a:t>
            </a:r>
            <a:r>
              <a:rPr lang="en-US" sz="1700" dirty="0">
                <a:latin typeface="Arial" panose="020B0604020202020204" pitchFamily="34" charset="0"/>
                <a:cs typeface="Arial" panose="020B0604020202020204" pitchFamily="34" charset="0"/>
              </a:rPr>
              <a:t>= 100.000 x 720 x 855 x 75% x 10</a:t>
            </a:r>
            <a:r>
              <a:rPr lang="en-US" sz="2400" baseline="30000" dirty="0"/>
              <a:t>-9</a:t>
            </a:r>
            <a:r>
              <a:rPr lang="en-US" sz="2400" baseline="30000" dirty="0">
                <a:solidFill>
                  <a:srgbClr val="FF0000"/>
                </a:solidFill>
              </a:rPr>
              <a:t> </a:t>
            </a:r>
            <a:r>
              <a:rPr lang="en-US" sz="1700" dirty="0">
                <a:latin typeface="Arial" panose="020B0604020202020204" pitchFamily="34" charset="0"/>
                <a:cs typeface="Arial" panose="020B0604020202020204" pitchFamily="34" charset="0"/>
              </a:rPr>
              <a:t>x 500 = </a:t>
            </a:r>
            <a:r>
              <a:rPr lang="en-US" sz="1700" b="1" dirty="0">
                <a:solidFill>
                  <a:srgbClr val="FF0000"/>
                </a:solidFill>
                <a:latin typeface="Arial" panose="020B0604020202020204" pitchFamily="34" charset="0"/>
                <a:cs typeface="Arial" panose="020B0604020202020204" pitchFamily="34" charset="0"/>
              </a:rPr>
              <a:t>23.085 </a:t>
            </a:r>
            <a:r>
              <a:rPr lang="en-US" sz="1700" dirty="0">
                <a:latin typeface="Arial" panose="020B0604020202020204" pitchFamily="34" charset="0"/>
                <a:cs typeface="Arial" panose="020B0604020202020204" pitchFamily="34" charset="0"/>
              </a:rPr>
              <a:t>(</a:t>
            </a:r>
            <a:r>
              <a:rPr lang="en-US" sz="1700" dirty="0" err="1">
                <a:latin typeface="Arial" panose="020B0604020202020204" pitchFamily="34" charset="0"/>
                <a:cs typeface="Arial" panose="020B0604020202020204" pitchFamily="34" charset="0"/>
              </a:rPr>
              <a:t>đồng</a:t>
            </a:r>
            <a:r>
              <a:rPr lang="en-US" sz="1700" dirty="0">
                <a:latin typeface="Arial" panose="020B0604020202020204" pitchFamily="34" charset="0"/>
                <a:cs typeface="Arial" panose="020B0604020202020204" pitchFamily="34" charset="0"/>
              </a:rPr>
              <a:t>)  </a:t>
            </a:r>
          </a:p>
        </p:txBody>
      </p:sp>
      <p:sp>
        <p:nvSpPr>
          <p:cNvPr id="30" name="TextBox 29">
            <a:extLst>
              <a:ext uri="{FF2B5EF4-FFF2-40B4-BE49-F238E27FC236}">
                <a16:creationId xmlns:a16="http://schemas.microsoft.com/office/drawing/2014/main" id="{BD458EAF-DCF4-ACAB-CC13-051928C50615}"/>
              </a:ext>
            </a:extLst>
          </p:cNvPr>
          <p:cNvSpPr txBox="1"/>
          <p:nvPr/>
        </p:nvSpPr>
        <p:spPr>
          <a:xfrm>
            <a:off x="5728275" y="5064475"/>
            <a:ext cx="4625622" cy="461665"/>
          </a:xfrm>
          <a:prstGeom prst="rect">
            <a:avLst/>
          </a:prstGeom>
          <a:noFill/>
        </p:spPr>
        <p:txBody>
          <a:bodyPr wrap="square">
            <a:spAutoFit/>
          </a:bodyPr>
          <a:lstStyle/>
          <a:p>
            <a:r>
              <a:rPr lang="el-GR" altLang="en-US" sz="2400" b="1" dirty="0">
                <a:solidFill>
                  <a:srgbClr val="00B050"/>
                </a:solidFill>
                <a:latin typeface="Arial" panose="020B0604020202020204" pitchFamily="34" charset="0"/>
                <a:cs typeface="Arial" panose="020B0604020202020204" pitchFamily="34" charset="0"/>
              </a:rPr>
              <a:t>Σ</a:t>
            </a:r>
            <a:r>
              <a:rPr lang="en-US" altLang="en-US" sz="2400" b="1" dirty="0">
                <a:solidFill>
                  <a:srgbClr val="00B050"/>
                </a:solidFill>
                <a:latin typeface="Arial" panose="020B0604020202020204" pitchFamily="34" charset="0"/>
                <a:cs typeface="Arial" panose="020B0604020202020204" pitchFamily="34" charset="0"/>
              </a:rPr>
              <a:t>C =   34.435 (</a:t>
            </a:r>
            <a:r>
              <a:rPr lang="en-US" altLang="en-US" sz="2400" b="1" dirty="0" err="1">
                <a:solidFill>
                  <a:srgbClr val="00B050"/>
                </a:solidFill>
                <a:latin typeface="Arial" panose="020B0604020202020204" pitchFamily="34" charset="0"/>
                <a:cs typeface="Arial" panose="020B0604020202020204" pitchFamily="34" charset="0"/>
              </a:rPr>
              <a:t>đồng</a:t>
            </a:r>
            <a:r>
              <a:rPr lang="en-US" altLang="en-US" sz="2400" b="1" dirty="0">
                <a:solidFill>
                  <a:srgbClr val="00B050"/>
                </a:solidFill>
                <a:latin typeface="Arial" panose="020B0604020202020204" pitchFamily="34" charset="0"/>
                <a:cs typeface="Arial" panose="020B0604020202020204" pitchFamily="34" charset="0"/>
              </a:rPr>
              <a:t>) </a:t>
            </a:r>
            <a:endParaRPr lang="en-US" sz="2400" dirty="0"/>
          </a:p>
        </p:txBody>
      </p:sp>
      <p:sp>
        <p:nvSpPr>
          <p:cNvPr id="32" name="Arrow: Right 31">
            <a:extLst>
              <a:ext uri="{FF2B5EF4-FFF2-40B4-BE49-F238E27FC236}">
                <a16:creationId xmlns:a16="http://schemas.microsoft.com/office/drawing/2014/main" id="{00D12303-F589-DDF6-62A5-D5F360BF9D8F}"/>
              </a:ext>
            </a:extLst>
          </p:cNvPr>
          <p:cNvSpPr/>
          <p:nvPr/>
        </p:nvSpPr>
        <p:spPr>
          <a:xfrm>
            <a:off x="6006766" y="5714738"/>
            <a:ext cx="427422" cy="377873"/>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6ABA76C-B3AD-E112-3D02-C0D9C1BFBEB8}"/>
              </a:ext>
            </a:extLst>
          </p:cNvPr>
          <p:cNvSpPr txBox="1"/>
          <p:nvPr/>
        </p:nvSpPr>
        <p:spPr>
          <a:xfrm>
            <a:off x="6434188" y="5585106"/>
            <a:ext cx="6181932" cy="830997"/>
          </a:xfrm>
          <a:prstGeom prst="rect">
            <a:avLst/>
          </a:prstGeom>
          <a:noFill/>
        </p:spPr>
        <p:txBody>
          <a:bodyPr wrap="square" rtlCol="0">
            <a:spAutoFit/>
          </a:bodyPr>
          <a:lstStyle/>
          <a:p>
            <a:r>
              <a:rPr lang="en-US" sz="2400" b="1" dirty="0">
                <a:solidFill>
                  <a:srgbClr val="FF0000"/>
                </a:solidFill>
                <a:latin typeface="Arial" panose="020B0604020202020204" pitchFamily="34" charset="0"/>
                <a:cs typeface="Arial" panose="020B0604020202020204" pitchFamily="34" charset="0"/>
              </a:rPr>
              <a:t>F = f/4 + </a:t>
            </a:r>
            <a:r>
              <a:rPr lang="el-GR" altLang="en-US" sz="2400" b="1" dirty="0">
                <a:solidFill>
                  <a:srgbClr val="FF0000"/>
                </a:solidFill>
                <a:latin typeface="Arial" panose="020B0604020202020204" pitchFamily="34" charset="0"/>
                <a:cs typeface="Arial" panose="020B0604020202020204" pitchFamily="34" charset="0"/>
              </a:rPr>
              <a:t>Σ</a:t>
            </a:r>
            <a:r>
              <a:rPr lang="en-US" sz="2400" b="1" dirty="0">
                <a:solidFill>
                  <a:srgbClr val="FF0000"/>
                </a:solidFill>
                <a:latin typeface="Arial" panose="020B0604020202020204" pitchFamily="34" charset="0"/>
                <a:cs typeface="Arial" panose="020B0604020202020204" pitchFamily="34" charset="0"/>
              </a:rPr>
              <a:t>C</a:t>
            </a:r>
          </a:p>
          <a:p>
            <a:r>
              <a:rPr lang="en-US" sz="2400" b="1" dirty="0">
                <a:solidFill>
                  <a:srgbClr val="FF0000"/>
                </a:solidFill>
                <a:latin typeface="Arial" panose="020B0604020202020204" pitchFamily="34" charset="0"/>
                <a:cs typeface="Arial" panose="020B0604020202020204" pitchFamily="34" charset="0"/>
              </a:rPr>
              <a:t>   =750.000+ 34.435 = 784.435 (</a:t>
            </a:r>
            <a:r>
              <a:rPr lang="en-US" sz="2400" b="1" dirty="0" err="1">
                <a:solidFill>
                  <a:srgbClr val="FF0000"/>
                </a:solidFill>
                <a:latin typeface="Arial" panose="020B0604020202020204" pitchFamily="34" charset="0"/>
                <a:cs typeface="Arial" panose="020B0604020202020204" pitchFamily="34" charset="0"/>
              </a:rPr>
              <a:t>đồng</a:t>
            </a:r>
            <a:r>
              <a:rPr lang="en-US" sz="2400" b="1" dirty="0">
                <a:solidFill>
                  <a:srgbClr val="FF0000"/>
                </a:solidFill>
                <a:latin typeface="Arial" panose="020B0604020202020204" pitchFamily="34" charset="0"/>
                <a:cs typeface="Arial" panose="020B0604020202020204" pitchFamily="34" charset="0"/>
              </a:rPr>
              <a:t>)  </a:t>
            </a:r>
          </a:p>
        </p:txBody>
      </p:sp>
      <p:sp>
        <p:nvSpPr>
          <p:cNvPr id="39" name="TextBox 38">
            <a:extLst>
              <a:ext uri="{FF2B5EF4-FFF2-40B4-BE49-F238E27FC236}">
                <a16:creationId xmlns:a16="http://schemas.microsoft.com/office/drawing/2014/main" id="{CF48FE41-55B6-37F8-48F0-401B2CE6C151}"/>
              </a:ext>
            </a:extLst>
          </p:cNvPr>
          <p:cNvSpPr txBox="1"/>
          <p:nvPr/>
        </p:nvSpPr>
        <p:spPr>
          <a:xfrm>
            <a:off x="5657654" y="2350038"/>
            <a:ext cx="3905539" cy="461665"/>
          </a:xfrm>
          <a:prstGeom prst="rect">
            <a:avLst/>
          </a:prstGeom>
          <a:noFill/>
        </p:spPr>
        <p:txBody>
          <a:bodyPr wrap="square" rtlCol="0">
            <a:spAutoFit/>
          </a:bodyPr>
          <a:lstStyle/>
          <a:p>
            <a:r>
              <a:rPr lang="en-US" sz="2400" b="1" i="1" dirty="0">
                <a:solidFill>
                  <a:srgbClr val="0000CC"/>
                </a:solidFill>
                <a:latin typeface="Arial" panose="020B0604020202020204" pitchFamily="34" charset="0"/>
                <a:cs typeface="Arial" panose="020B0604020202020204" pitchFamily="34" charset="0"/>
              </a:rPr>
              <a:t>f/4 = 750.000 </a:t>
            </a:r>
            <a:r>
              <a:rPr lang="en-US" sz="2400" b="1" i="1" dirty="0" err="1">
                <a:solidFill>
                  <a:srgbClr val="0000CC"/>
                </a:solidFill>
                <a:latin typeface="Arial" panose="020B0604020202020204" pitchFamily="34" charset="0"/>
                <a:cs typeface="Arial" panose="020B0604020202020204" pitchFamily="34" charset="0"/>
              </a:rPr>
              <a:t>đồng</a:t>
            </a:r>
            <a:r>
              <a:rPr lang="en-US" sz="2400" b="1" i="1" dirty="0">
                <a:solidFill>
                  <a:srgbClr val="0000CC"/>
                </a:solidFill>
                <a:latin typeface="Arial" panose="020B0604020202020204" pitchFamily="34" charset="0"/>
                <a:cs typeface="Arial" panose="020B0604020202020204" pitchFamily="34" charset="0"/>
              </a:rPr>
              <a:t>/</a:t>
            </a:r>
            <a:r>
              <a:rPr lang="en-US" sz="2400" b="1" i="1" dirty="0" err="1">
                <a:solidFill>
                  <a:srgbClr val="0000CC"/>
                </a:solidFill>
                <a:latin typeface="Arial" panose="020B0604020202020204" pitchFamily="34" charset="0"/>
                <a:cs typeface="Arial" panose="020B0604020202020204" pitchFamily="34" charset="0"/>
              </a:rPr>
              <a:t>quý</a:t>
            </a:r>
            <a:endParaRPr lang="en-US" sz="2400" b="1" i="1" dirty="0">
              <a:solidFill>
                <a:srgbClr val="0000CC"/>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889A82D-00B0-2EA2-6551-E41B2E484430}"/>
              </a:ext>
            </a:extLst>
          </p:cNvPr>
          <p:cNvSpPr txBox="1"/>
          <p:nvPr/>
        </p:nvSpPr>
        <p:spPr>
          <a:xfrm>
            <a:off x="606499" y="1529737"/>
            <a:ext cx="10243553" cy="461665"/>
          </a:xfrm>
          <a:prstGeom prst="rect">
            <a:avLst/>
          </a:prstGeom>
          <a:noFill/>
        </p:spPr>
        <p:txBody>
          <a:bodyPr wrap="square" rtlCol="0">
            <a:spAutoFit/>
          </a:bodyPr>
          <a:lstStyle/>
          <a:p>
            <a:r>
              <a:rPr lang="en-US" altLang="en-US" sz="2400" i="1" dirty="0" err="1">
                <a:solidFill>
                  <a:srgbClr val="0000CC"/>
                </a:solidFill>
                <a:latin typeface="Arial" panose="020B0604020202020204" pitchFamily="34" charset="0"/>
                <a:cs typeface="Arial" panose="020B0604020202020204" pitchFamily="34" charset="0"/>
              </a:rPr>
              <a:t>Xác</a:t>
            </a:r>
            <a:r>
              <a:rPr lang="en-US" altLang="en-US" sz="2400" i="1" dirty="0">
                <a:solidFill>
                  <a:srgbClr val="0000CC"/>
                </a:solidFill>
                <a:latin typeface="Arial" panose="020B0604020202020204" pitchFamily="34" charset="0"/>
                <a:cs typeface="Arial" panose="020B0604020202020204" pitchFamily="34" charset="0"/>
              </a:rPr>
              <a:t> </a:t>
            </a:r>
            <a:r>
              <a:rPr lang="en-US" altLang="en-US" sz="2400" i="1" dirty="0" err="1">
                <a:solidFill>
                  <a:srgbClr val="0000CC"/>
                </a:solidFill>
                <a:latin typeface="Arial" panose="020B0604020202020204" pitchFamily="34" charset="0"/>
                <a:cs typeface="Arial" panose="020B0604020202020204" pitchFamily="34" charset="0"/>
              </a:rPr>
              <a:t>định</a:t>
            </a:r>
            <a:r>
              <a:rPr lang="en-US" altLang="en-US" sz="2400" i="1" dirty="0">
                <a:solidFill>
                  <a:srgbClr val="0000CC"/>
                </a:solidFill>
                <a:latin typeface="Arial" panose="020B0604020202020204" pitchFamily="34" charset="0"/>
                <a:cs typeface="Arial" panose="020B0604020202020204" pitchFamily="34" charset="0"/>
              </a:rPr>
              <a:t> </a:t>
            </a:r>
            <a:r>
              <a:rPr lang="en-US" altLang="en-US" sz="2400" i="1" dirty="0" err="1">
                <a:solidFill>
                  <a:srgbClr val="0000CC"/>
                </a:solidFill>
                <a:latin typeface="Arial" panose="020B0604020202020204" pitchFamily="34" charset="0"/>
                <a:cs typeface="Arial" panose="020B0604020202020204" pitchFamily="34" charset="0"/>
              </a:rPr>
              <a:t>phí</a:t>
            </a:r>
            <a:r>
              <a:rPr lang="en-US" altLang="en-US" sz="2400" i="1" dirty="0">
                <a:solidFill>
                  <a:srgbClr val="0000CC"/>
                </a:solidFill>
                <a:latin typeface="Arial" panose="020B0604020202020204" pitchFamily="34" charset="0"/>
                <a:cs typeface="Arial" panose="020B0604020202020204" pitchFamily="34" charset="0"/>
              </a:rPr>
              <a:t> </a:t>
            </a:r>
            <a:r>
              <a:rPr lang="en-US" altLang="en-US" sz="2400" i="1" dirty="0" err="1">
                <a:solidFill>
                  <a:srgbClr val="0000CC"/>
                </a:solidFill>
                <a:latin typeface="Arial" panose="020B0604020202020204" pitchFamily="34" charset="0"/>
                <a:cs typeface="Arial" panose="020B0604020202020204" pitchFamily="34" charset="0"/>
              </a:rPr>
              <a:t>phải</a:t>
            </a:r>
            <a:r>
              <a:rPr lang="en-US" altLang="en-US" sz="2400" i="1" dirty="0">
                <a:solidFill>
                  <a:srgbClr val="0000CC"/>
                </a:solidFill>
                <a:latin typeface="Arial" panose="020B0604020202020204" pitchFamily="34" charset="0"/>
                <a:cs typeface="Arial" panose="020B0604020202020204" pitchFamily="34" charset="0"/>
              </a:rPr>
              <a:t> </a:t>
            </a:r>
            <a:r>
              <a:rPr lang="en-US" altLang="en-US" sz="2400" i="1" dirty="0" err="1">
                <a:solidFill>
                  <a:srgbClr val="0000CC"/>
                </a:solidFill>
                <a:latin typeface="Arial" panose="020B0604020202020204" pitchFamily="34" charset="0"/>
                <a:cs typeface="Arial" panose="020B0604020202020204" pitchFamily="34" charset="0"/>
              </a:rPr>
              <a:t>nộp</a:t>
            </a:r>
            <a:r>
              <a:rPr lang="en-US" altLang="en-US" sz="2400" i="1" dirty="0">
                <a:solidFill>
                  <a:srgbClr val="0000CC"/>
                </a:solidFill>
                <a:latin typeface="Arial" panose="020B0604020202020204" pitchFamily="34" charset="0"/>
                <a:cs typeface="Arial" panose="020B0604020202020204" pitchFamily="34" charset="0"/>
              </a:rPr>
              <a:t> </a:t>
            </a:r>
            <a:r>
              <a:rPr lang="en-US" altLang="en-US" sz="2400" i="1" dirty="0" err="1">
                <a:solidFill>
                  <a:srgbClr val="0000CC"/>
                </a:solidFill>
                <a:latin typeface="Arial" panose="020B0604020202020204" pitchFamily="34" charset="0"/>
                <a:cs typeface="Arial" panose="020B0604020202020204" pitchFamily="34" charset="0"/>
              </a:rPr>
              <a:t>trong</a:t>
            </a:r>
            <a:r>
              <a:rPr lang="en-US" altLang="en-US" sz="2400" i="1" dirty="0">
                <a:solidFill>
                  <a:srgbClr val="0000CC"/>
                </a:solidFill>
                <a:latin typeface="Arial" panose="020B0604020202020204" pitchFamily="34" charset="0"/>
                <a:cs typeface="Arial" panose="020B0604020202020204" pitchFamily="34" charset="0"/>
              </a:rPr>
              <a:t> </a:t>
            </a:r>
            <a:r>
              <a:rPr lang="en-US" altLang="en-US" sz="2400" i="1" dirty="0" err="1">
                <a:solidFill>
                  <a:srgbClr val="0000CC"/>
                </a:solidFill>
                <a:latin typeface="Arial" panose="020B0604020202020204" pitchFamily="34" charset="0"/>
                <a:cs typeface="Arial" panose="020B0604020202020204" pitchFamily="34" charset="0"/>
              </a:rPr>
              <a:t>quý</a:t>
            </a:r>
            <a:r>
              <a:rPr lang="en-US" altLang="en-US" sz="2400" i="1" dirty="0">
                <a:solidFill>
                  <a:srgbClr val="0000CC"/>
                </a:solidFill>
                <a:latin typeface="Arial" panose="020B0604020202020204" pitchFamily="34" charset="0"/>
                <a:cs typeface="Arial" panose="020B0604020202020204" pitchFamily="34" charset="0"/>
              </a:rPr>
              <a:t> </a:t>
            </a:r>
            <a:r>
              <a:rPr lang="en-US" altLang="en-US" sz="2400" i="1" dirty="0" err="1">
                <a:solidFill>
                  <a:srgbClr val="0000CC"/>
                </a:solidFill>
                <a:latin typeface="Arial" panose="020B0604020202020204" pitchFamily="34" charset="0"/>
                <a:cs typeface="Arial" panose="020B0604020202020204" pitchFamily="34" charset="0"/>
              </a:rPr>
              <a:t>theo</a:t>
            </a:r>
            <a:r>
              <a:rPr lang="en-US" altLang="en-US" sz="2400" i="1" dirty="0">
                <a:solidFill>
                  <a:srgbClr val="0000CC"/>
                </a:solidFill>
                <a:latin typeface="Arial" panose="020B0604020202020204" pitchFamily="34" charset="0"/>
                <a:cs typeface="Arial" panose="020B0604020202020204" pitchFamily="34" charset="0"/>
              </a:rPr>
              <a:t> </a:t>
            </a:r>
            <a:r>
              <a:rPr lang="en-US" altLang="en-US" sz="2400" i="1" dirty="0" err="1">
                <a:solidFill>
                  <a:srgbClr val="0000CC"/>
                </a:solidFill>
                <a:latin typeface="Arial" panose="020B0604020202020204" pitchFamily="34" charset="0"/>
                <a:cs typeface="Arial" panose="020B0604020202020204" pitchFamily="34" charset="0"/>
              </a:rPr>
              <a:t>công</a:t>
            </a:r>
            <a:r>
              <a:rPr lang="en-US" altLang="en-US" sz="2400" i="1" dirty="0">
                <a:solidFill>
                  <a:srgbClr val="0000CC"/>
                </a:solidFill>
                <a:latin typeface="Arial" panose="020B0604020202020204" pitchFamily="34" charset="0"/>
                <a:cs typeface="Arial" panose="020B0604020202020204" pitchFamily="34" charset="0"/>
              </a:rPr>
              <a:t> </a:t>
            </a:r>
            <a:r>
              <a:rPr lang="en-US" altLang="en-US" sz="2400" i="1" dirty="0" err="1">
                <a:solidFill>
                  <a:srgbClr val="0000CC"/>
                </a:solidFill>
                <a:latin typeface="Arial" panose="020B0604020202020204" pitchFamily="34" charset="0"/>
                <a:cs typeface="Arial" panose="020B0604020202020204" pitchFamily="34" charset="0"/>
              </a:rPr>
              <a:t>thức</a:t>
            </a:r>
            <a:r>
              <a:rPr lang="en-US" altLang="en-US" sz="2400" i="1" dirty="0">
                <a:solidFill>
                  <a:srgbClr val="0000CC"/>
                </a:solidFill>
                <a:latin typeface="Arial" panose="020B0604020202020204" pitchFamily="34" charset="0"/>
                <a:cs typeface="Arial" panose="020B0604020202020204" pitchFamily="34" charset="0"/>
              </a:rPr>
              <a:t>: </a:t>
            </a:r>
            <a:r>
              <a:rPr lang="en-US" altLang="en-US" sz="2400" b="1" i="1" dirty="0" err="1">
                <a:solidFill>
                  <a:srgbClr val="0000CC"/>
                </a:solidFill>
                <a:latin typeface="Arial" panose="020B0604020202020204" pitchFamily="34" charset="0"/>
                <a:cs typeface="Arial" panose="020B0604020202020204" pitchFamily="34" charset="0"/>
              </a:rPr>
              <a:t>Fq</a:t>
            </a:r>
            <a:r>
              <a:rPr lang="en-US" altLang="en-US" sz="2400" b="1" i="1" dirty="0">
                <a:solidFill>
                  <a:srgbClr val="0000CC"/>
                </a:solidFill>
                <a:latin typeface="Arial" panose="020B0604020202020204" pitchFamily="34" charset="0"/>
                <a:cs typeface="Arial" panose="020B0604020202020204" pitchFamily="34" charset="0"/>
              </a:rPr>
              <a:t> = (f/4) + </a:t>
            </a:r>
            <a:r>
              <a:rPr lang="en-US" altLang="en-US" sz="2400" b="1" i="1" dirty="0" err="1">
                <a:solidFill>
                  <a:srgbClr val="0000CC"/>
                </a:solidFill>
                <a:latin typeface="Arial" panose="020B0604020202020204" pitchFamily="34" charset="0"/>
                <a:cs typeface="Arial" panose="020B0604020202020204" pitchFamily="34" charset="0"/>
              </a:rPr>
              <a:t>Cq</a:t>
            </a:r>
            <a:endParaRPr lang="en-US" sz="24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1EF7F2AA-9EF5-5E7B-7456-4EA02E108F0F}"/>
              </a:ext>
            </a:extLst>
          </p:cNvPr>
          <p:cNvSpPr txBox="1"/>
          <p:nvPr/>
        </p:nvSpPr>
        <p:spPr>
          <a:xfrm>
            <a:off x="578238" y="690001"/>
            <a:ext cx="11308962" cy="830997"/>
          </a:xfrm>
          <a:prstGeom prst="rect">
            <a:avLst/>
          </a:prstGeom>
          <a:noFill/>
        </p:spPr>
        <p:txBody>
          <a:bodyPr wrap="square">
            <a:spAutoFit/>
          </a:bodyPr>
          <a:lstStyle/>
          <a:p>
            <a:r>
              <a:rPr lang="en-US" sz="2400" dirty="0" err="1">
                <a:solidFill>
                  <a:srgbClr val="0033CC"/>
                </a:solidFill>
              </a:rPr>
              <a:t>Cơ</a:t>
            </a:r>
            <a:r>
              <a:rPr lang="en-US" sz="2400" dirty="0">
                <a:solidFill>
                  <a:srgbClr val="0033CC"/>
                </a:solidFill>
              </a:rPr>
              <a:t> </a:t>
            </a:r>
            <a:r>
              <a:rPr lang="en-US" sz="2400" dirty="0" err="1">
                <a:solidFill>
                  <a:srgbClr val="0033CC"/>
                </a:solidFill>
              </a:rPr>
              <a:t>sở</a:t>
            </a:r>
            <a:r>
              <a:rPr lang="en-US" sz="2400" dirty="0">
                <a:solidFill>
                  <a:srgbClr val="0033CC"/>
                </a:solidFill>
              </a:rPr>
              <a:t> </a:t>
            </a:r>
            <a:r>
              <a:rPr lang="en-US" sz="2400" dirty="0" err="1">
                <a:solidFill>
                  <a:srgbClr val="0033CC"/>
                </a:solidFill>
              </a:rPr>
              <a:t>sản</a:t>
            </a:r>
            <a:r>
              <a:rPr lang="en-US" sz="2400" dirty="0">
                <a:solidFill>
                  <a:srgbClr val="0033CC"/>
                </a:solidFill>
              </a:rPr>
              <a:t> </a:t>
            </a:r>
            <a:r>
              <a:rPr lang="en-US" sz="2400" dirty="0" err="1">
                <a:solidFill>
                  <a:srgbClr val="0033CC"/>
                </a:solidFill>
              </a:rPr>
              <a:t>xuất</a:t>
            </a:r>
            <a:r>
              <a:rPr lang="en-US" sz="2400" dirty="0">
                <a:solidFill>
                  <a:srgbClr val="0033CC"/>
                </a:solidFill>
              </a:rPr>
              <a:t> A, </a:t>
            </a:r>
            <a:r>
              <a:rPr lang="en-US" sz="2400" dirty="0" err="1">
                <a:solidFill>
                  <a:srgbClr val="0033CC"/>
                </a:solidFill>
              </a:rPr>
              <a:t>có</a:t>
            </a:r>
            <a:r>
              <a:rPr lang="en-US" sz="2400" dirty="0">
                <a:solidFill>
                  <a:srgbClr val="0033CC"/>
                </a:solidFill>
              </a:rPr>
              <a:t> </a:t>
            </a:r>
            <a:r>
              <a:rPr lang="en-US" sz="2400" dirty="0">
                <a:solidFill>
                  <a:srgbClr val="FF0000"/>
                </a:solidFill>
              </a:rPr>
              <a:t>01 </a:t>
            </a:r>
            <a:r>
              <a:rPr lang="en-US" sz="2400" dirty="0" err="1">
                <a:solidFill>
                  <a:srgbClr val="FF0000"/>
                </a:solidFill>
              </a:rPr>
              <a:t>lò</a:t>
            </a:r>
            <a:r>
              <a:rPr lang="en-US" sz="2400" dirty="0">
                <a:solidFill>
                  <a:srgbClr val="FF0000"/>
                </a:solidFill>
              </a:rPr>
              <a:t> </a:t>
            </a:r>
            <a:r>
              <a:rPr lang="en-US" sz="2400" dirty="0" err="1">
                <a:solidFill>
                  <a:srgbClr val="FF0000"/>
                </a:solidFill>
              </a:rPr>
              <a:t>hơi</a:t>
            </a:r>
            <a:r>
              <a:rPr lang="en-US" sz="2400" dirty="0">
                <a:solidFill>
                  <a:srgbClr val="FF0000"/>
                </a:solidFill>
              </a:rPr>
              <a:t> </a:t>
            </a:r>
            <a:r>
              <a:rPr lang="en-US" sz="2400" dirty="0" err="1">
                <a:solidFill>
                  <a:srgbClr val="FF0000"/>
                </a:solidFill>
              </a:rPr>
              <a:t>với</a:t>
            </a:r>
            <a:r>
              <a:rPr lang="en-US" sz="2400" dirty="0">
                <a:solidFill>
                  <a:srgbClr val="FF0000"/>
                </a:solidFill>
              </a:rPr>
              <a:t> </a:t>
            </a:r>
            <a:r>
              <a:rPr lang="en-US" sz="2400" dirty="0" err="1">
                <a:solidFill>
                  <a:srgbClr val="FF0000"/>
                </a:solidFill>
              </a:rPr>
              <a:t>lưu</a:t>
            </a:r>
            <a:r>
              <a:rPr lang="en-US" sz="2400" dirty="0">
                <a:solidFill>
                  <a:srgbClr val="FF0000"/>
                </a:solidFill>
              </a:rPr>
              <a:t> </a:t>
            </a:r>
            <a:r>
              <a:rPr lang="en-US" sz="2400" dirty="0" err="1">
                <a:solidFill>
                  <a:srgbClr val="FF0000"/>
                </a:solidFill>
              </a:rPr>
              <a:t>lượng</a:t>
            </a:r>
            <a:r>
              <a:rPr lang="en-US" sz="2400" dirty="0">
                <a:solidFill>
                  <a:srgbClr val="FF0000"/>
                </a:solidFill>
              </a:rPr>
              <a:t> 100.000 m</a:t>
            </a:r>
            <a:r>
              <a:rPr lang="en-US" altLang="en-US" sz="2400" baseline="30000" dirty="0">
                <a:solidFill>
                  <a:srgbClr val="FF0000"/>
                </a:solidFill>
              </a:rPr>
              <a:t>3</a:t>
            </a:r>
            <a:r>
              <a:rPr lang="en-US" sz="2400" dirty="0">
                <a:solidFill>
                  <a:srgbClr val="FF0000"/>
                </a:solidFill>
              </a:rPr>
              <a:t>/</a:t>
            </a:r>
            <a:r>
              <a:rPr lang="en-US" sz="2400" dirty="0" err="1">
                <a:solidFill>
                  <a:srgbClr val="FF0000"/>
                </a:solidFill>
              </a:rPr>
              <a:t>giờ</a:t>
            </a:r>
            <a:r>
              <a:rPr lang="en-US" sz="2400" dirty="0">
                <a:solidFill>
                  <a:srgbClr val="0033CC"/>
                </a:solidFill>
              </a:rPr>
              <a:t>, </a:t>
            </a:r>
            <a:r>
              <a:rPr lang="en-US" sz="2400" b="1" dirty="0" err="1">
                <a:solidFill>
                  <a:srgbClr val="FF0000"/>
                </a:solidFill>
              </a:rPr>
              <a:t>thời</a:t>
            </a:r>
            <a:r>
              <a:rPr lang="en-US" sz="2400" b="1" dirty="0">
                <a:solidFill>
                  <a:srgbClr val="FF0000"/>
                </a:solidFill>
              </a:rPr>
              <a:t> </a:t>
            </a:r>
            <a:r>
              <a:rPr lang="en-US" sz="2400" b="1" dirty="0" err="1">
                <a:solidFill>
                  <a:srgbClr val="FF0000"/>
                </a:solidFill>
              </a:rPr>
              <a:t>gian</a:t>
            </a:r>
            <a:r>
              <a:rPr lang="en-US" sz="2400" b="1" dirty="0">
                <a:solidFill>
                  <a:srgbClr val="FF0000"/>
                </a:solidFill>
              </a:rPr>
              <a:t> </a:t>
            </a:r>
            <a:r>
              <a:rPr lang="en-US" sz="2400" b="1" dirty="0" err="1">
                <a:solidFill>
                  <a:srgbClr val="FF0000"/>
                </a:solidFill>
              </a:rPr>
              <a:t>hoạt</a:t>
            </a:r>
            <a:r>
              <a:rPr lang="en-US" sz="2400" b="1" dirty="0">
                <a:solidFill>
                  <a:srgbClr val="FF0000"/>
                </a:solidFill>
              </a:rPr>
              <a:t> </a:t>
            </a:r>
            <a:r>
              <a:rPr lang="en-US" sz="2400" b="1" dirty="0" err="1">
                <a:solidFill>
                  <a:srgbClr val="FF0000"/>
                </a:solidFill>
              </a:rPr>
              <a:t>động</a:t>
            </a:r>
            <a:r>
              <a:rPr lang="en-US" sz="2400" b="1" dirty="0">
                <a:solidFill>
                  <a:srgbClr val="FF0000"/>
                </a:solidFill>
              </a:rPr>
              <a:t> 8/24giờ(</a:t>
            </a:r>
            <a:r>
              <a:rPr lang="en-US" sz="2400" b="1" dirty="0" err="1">
                <a:solidFill>
                  <a:srgbClr val="FF0000"/>
                </a:solidFill>
              </a:rPr>
              <a:t>ngày</a:t>
            </a:r>
            <a:r>
              <a:rPr lang="en-US" sz="2400" b="1" dirty="0">
                <a:solidFill>
                  <a:srgbClr val="FF0000"/>
                </a:solidFill>
              </a:rPr>
              <a:t>)</a:t>
            </a:r>
            <a:r>
              <a:rPr lang="en-US" sz="2400" dirty="0">
                <a:solidFill>
                  <a:srgbClr val="0033CC"/>
                </a:solidFill>
              </a:rPr>
              <a:t>, </a:t>
            </a:r>
            <a:r>
              <a:rPr lang="en-US" sz="2400" dirty="0" err="1">
                <a:solidFill>
                  <a:srgbClr val="0033CC"/>
                </a:solidFill>
              </a:rPr>
              <a:t>nồng</a:t>
            </a:r>
            <a:r>
              <a:rPr lang="en-US" sz="2400" dirty="0">
                <a:solidFill>
                  <a:srgbClr val="0033CC"/>
                </a:solidFill>
              </a:rPr>
              <a:t> </a:t>
            </a:r>
            <a:r>
              <a:rPr lang="en-US" sz="2400" dirty="0" err="1">
                <a:solidFill>
                  <a:srgbClr val="0033CC"/>
                </a:solidFill>
              </a:rPr>
              <a:t>độ</a:t>
            </a:r>
            <a:r>
              <a:rPr lang="en-US" sz="2400" dirty="0">
                <a:solidFill>
                  <a:srgbClr val="0033CC"/>
                </a:solidFill>
              </a:rPr>
              <a:t> </a:t>
            </a:r>
            <a:r>
              <a:rPr lang="en-US" sz="2400" dirty="0" err="1">
                <a:solidFill>
                  <a:srgbClr val="0033CC"/>
                </a:solidFill>
              </a:rPr>
              <a:t>các</a:t>
            </a:r>
            <a:r>
              <a:rPr lang="en-US" sz="2400" dirty="0">
                <a:solidFill>
                  <a:srgbClr val="0033CC"/>
                </a:solidFill>
              </a:rPr>
              <a:t> </a:t>
            </a:r>
            <a:r>
              <a:rPr lang="en-US" sz="2400" dirty="0" err="1">
                <a:solidFill>
                  <a:srgbClr val="0033CC"/>
                </a:solidFill>
              </a:rPr>
              <a:t>chất</a:t>
            </a:r>
            <a:r>
              <a:rPr lang="en-US" sz="2400" dirty="0">
                <a:solidFill>
                  <a:srgbClr val="0033CC"/>
                </a:solidFill>
              </a:rPr>
              <a:t> ô </a:t>
            </a:r>
            <a:r>
              <a:rPr lang="en-US" sz="2400" dirty="0" err="1">
                <a:solidFill>
                  <a:srgbClr val="0033CC"/>
                </a:solidFill>
              </a:rPr>
              <a:t>nhiễm</a:t>
            </a:r>
            <a:r>
              <a:rPr lang="en-US" sz="2400" dirty="0">
                <a:solidFill>
                  <a:srgbClr val="0033CC"/>
                </a:solidFill>
              </a:rPr>
              <a:t> </a:t>
            </a:r>
            <a:r>
              <a:rPr lang="en-US" sz="2400" dirty="0" err="1">
                <a:solidFill>
                  <a:srgbClr val="0033CC"/>
                </a:solidFill>
              </a:rPr>
              <a:t>theo</a:t>
            </a:r>
            <a:r>
              <a:rPr lang="en-US" sz="2400" dirty="0">
                <a:solidFill>
                  <a:srgbClr val="0033CC"/>
                </a:solidFill>
              </a:rPr>
              <a:t> KQPT </a:t>
            </a:r>
            <a:r>
              <a:rPr lang="en-US" sz="2400" dirty="0" err="1">
                <a:solidFill>
                  <a:srgbClr val="0033CC"/>
                </a:solidFill>
              </a:rPr>
              <a:t>theo</a:t>
            </a:r>
            <a:r>
              <a:rPr lang="en-US" sz="2400" dirty="0">
                <a:solidFill>
                  <a:srgbClr val="0033CC"/>
                </a:solidFill>
              </a:rPr>
              <a:t> </a:t>
            </a:r>
            <a:r>
              <a:rPr lang="en-US" sz="2400" dirty="0" err="1">
                <a:solidFill>
                  <a:srgbClr val="0033CC"/>
                </a:solidFill>
              </a:rPr>
              <a:t>bảng</a:t>
            </a:r>
            <a:r>
              <a:rPr lang="en-US" sz="2400" dirty="0">
                <a:solidFill>
                  <a:srgbClr val="0033CC"/>
                </a:solidFill>
              </a:rPr>
              <a:t> </a:t>
            </a:r>
            <a:r>
              <a:rPr lang="en-US" sz="2400" dirty="0" err="1">
                <a:solidFill>
                  <a:srgbClr val="0033CC"/>
                </a:solidFill>
              </a:rPr>
              <a:t>bên</a:t>
            </a:r>
            <a:r>
              <a:rPr lang="en-US" sz="2400" dirty="0">
                <a:solidFill>
                  <a:srgbClr val="0033CC"/>
                </a:solidFill>
              </a:rPr>
              <a:t> </a:t>
            </a:r>
            <a:r>
              <a:rPr lang="en-US" sz="2400" dirty="0" err="1">
                <a:solidFill>
                  <a:srgbClr val="0033CC"/>
                </a:solidFill>
              </a:rPr>
              <a:t>dưới</a:t>
            </a:r>
            <a:r>
              <a:rPr lang="en-US" sz="2400" dirty="0">
                <a:solidFill>
                  <a:srgbClr val="0033CC"/>
                </a:solidFill>
              </a:rPr>
              <a:t>:</a:t>
            </a:r>
          </a:p>
        </p:txBody>
      </p:sp>
      <p:sp>
        <p:nvSpPr>
          <p:cNvPr id="18" name="TextBox 17">
            <a:extLst>
              <a:ext uri="{FF2B5EF4-FFF2-40B4-BE49-F238E27FC236}">
                <a16:creationId xmlns:a16="http://schemas.microsoft.com/office/drawing/2014/main" id="{2A208214-FF7D-682F-0D93-08F85D2E8E19}"/>
              </a:ext>
            </a:extLst>
          </p:cNvPr>
          <p:cNvSpPr txBox="1"/>
          <p:nvPr/>
        </p:nvSpPr>
        <p:spPr>
          <a:xfrm>
            <a:off x="5566950" y="2795217"/>
            <a:ext cx="6566338" cy="461665"/>
          </a:xfrm>
          <a:prstGeom prst="rect">
            <a:avLst/>
          </a:prstGeom>
          <a:noFill/>
        </p:spPr>
        <p:txBody>
          <a:bodyPr wrap="square">
            <a:spAutoFit/>
          </a:bodyPr>
          <a:lstStyle/>
          <a:p>
            <a:r>
              <a:rPr lang="it-IT" altLang="en-US" sz="2400" b="1" i="1" dirty="0">
                <a:solidFill>
                  <a:srgbClr val="0000CC"/>
                </a:solidFill>
                <a:latin typeface="Arial" panose="020B0604020202020204" pitchFamily="34" charset="0"/>
                <a:cs typeface="Arial" panose="020B0604020202020204" pitchFamily="34" charset="0"/>
              </a:rPr>
              <a:t>C = Ci (Bụi) + Ci (SOx) + Ci (NOx) + Ci (CO)</a:t>
            </a:r>
            <a:endParaRPr lang="en-US" sz="2400" b="1" i="1"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6163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1615</TotalTime>
  <Words>2687</Words>
  <Application>Microsoft Office PowerPoint</Application>
  <PresentationFormat>Widescreen</PresentationFormat>
  <Paragraphs>188</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Aptos</vt:lpstr>
      <vt:lpstr>Aptos Display</vt:lpstr>
      <vt:lpstr>Arial</vt:lpstr>
      <vt:lpstr>Calibri</vt:lpstr>
      <vt:lpstr>Carlito</vt:lpstr>
      <vt:lpstr>Courier New</vt:lpstr>
      <vt:lpstr>Times New Roman</vt:lpstr>
      <vt:lpstr>Wingdings</vt:lpstr>
      <vt:lpstr>Office Theme</vt:lpstr>
      <vt:lpstr>PowerPoint Presentation</vt:lpstr>
      <vt:lpstr>NỘI DUNG</vt:lpstr>
      <vt:lpstr>PowerPoint Presentation</vt:lpstr>
      <vt:lpstr>PowerPoint Presentation</vt:lpstr>
      <vt:lpstr>PowerPoint Presentation</vt:lpstr>
      <vt:lpstr>PowerPoint Presentation</vt:lpstr>
      <vt:lpstr>Phí biến đổi (C):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Ngày pháp luật</dc:title>
  <dc:creator>ASUS</dc:creator>
  <cp:lastModifiedBy>Dell Optiplex 9020</cp:lastModifiedBy>
  <cp:revision>61</cp:revision>
  <dcterms:created xsi:type="dcterms:W3CDTF">2024-11-29T13:58:31Z</dcterms:created>
  <dcterms:modified xsi:type="dcterms:W3CDTF">2025-03-04T06:22:26Z</dcterms:modified>
</cp:coreProperties>
</file>